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86" r:id="rId12"/>
    <p:sldId id="288" r:id="rId13"/>
    <p:sldId id="287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85" r:id="rId22"/>
    <p:sldId id="276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AB48A-2E1A-4AF7-8730-B836F98645E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E85D96-77F0-455E-80ED-1B0C29CD5EC1}">
      <dgm:prSet/>
      <dgm:spPr/>
      <dgm:t>
        <a:bodyPr/>
        <a:lstStyle/>
        <a:p>
          <a:r>
            <a:rPr lang="en-US"/>
            <a:t>Contoh variabel komunikasi:Jenis kelamin (1 = laki-laki, 2 = perempuan)</a:t>
          </a:r>
        </a:p>
      </dgm:t>
    </dgm:pt>
    <dgm:pt modelId="{F2231715-431A-43E2-8D04-498E7C8CBCA6}" type="parTrans" cxnId="{5B1776BF-A7E9-45CA-9805-6CEC03209A53}">
      <dgm:prSet/>
      <dgm:spPr/>
      <dgm:t>
        <a:bodyPr/>
        <a:lstStyle/>
        <a:p>
          <a:endParaRPr lang="en-US"/>
        </a:p>
      </dgm:t>
    </dgm:pt>
    <dgm:pt modelId="{B1F549ED-74D7-4F34-A17F-715A83E3AF98}" type="sibTrans" cxnId="{5B1776BF-A7E9-45CA-9805-6CEC03209A53}">
      <dgm:prSet/>
      <dgm:spPr/>
      <dgm:t>
        <a:bodyPr/>
        <a:lstStyle/>
        <a:p>
          <a:endParaRPr lang="en-US"/>
        </a:p>
      </dgm:t>
    </dgm:pt>
    <dgm:pt modelId="{115823CE-EE1E-4DBA-BD9A-C2EF43960165}">
      <dgm:prSet/>
      <dgm:spPr/>
      <dgm:t>
        <a:bodyPr/>
        <a:lstStyle/>
        <a:p>
          <a:r>
            <a:rPr lang="en-US"/>
            <a:t>Platform media sosial utama (Instagram, TikTok, X)</a:t>
          </a:r>
        </a:p>
      </dgm:t>
    </dgm:pt>
    <dgm:pt modelId="{447F4318-2057-41B4-83E6-F4A888BE3464}" type="parTrans" cxnId="{B3A5B4A8-6156-4D7F-B642-F0357D40791C}">
      <dgm:prSet/>
      <dgm:spPr/>
      <dgm:t>
        <a:bodyPr/>
        <a:lstStyle/>
        <a:p>
          <a:endParaRPr lang="en-US"/>
        </a:p>
      </dgm:t>
    </dgm:pt>
    <dgm:pt modelId="{0502CBBF-BA9F-46BC-9127-D4E84A2B6753}" type="sibTrans" cxnId="{B3A5B4A8-6156-4D7F-B642-F0357D40791C}">
      <dgm:prSet/>
      <dgm:spPr/>
      <dgm:t>
        <a:bodyPr/>
        <a:lstStyle/>
        <a:p>
          <a:endParaRPr lang="en-US"/>
        </a:p>
      </dgm:t>
    </dgm:pt>
    <dgm:pt modelId="{543D9E36-8162-41D3-8F4C-2E67DBB86A31}">
      <dgm:prSet/>
      <dgm:spPr/>
      <dgm:t>
        <a:bodyPr/>
        <a:lstStyle/>
        <a:p>
          <a:r>
            <a:rPr lang="en-US"/>
            <a:t>Cara mengukur: (1)Checklist (2) Pertanyaan pilihan ganda</a:t>
          </a:r>
        </a:p>
      </dgm:t>
    </dgm:pt>
    <dgm:pt modelId="{FB51F47A-84AB-425E-9E55-D57D2B148064}" type="parTrans" cxnId="{05B03F2C-0EB8-4D16-9881-22DC7E5D23E9}">
      <dgm:prSet/>
      <dgm:spPr/>
      <dgm:t>
        <a:bodyPr/>
        <a:lstStyle/>
        <a:p>
          <a:endParaRPr lang="en-US"/>
        </a:p>
      </dgm:t>
    </dgm:pt>
    <dgm:pt modelId="{F6F8EB70-1315-4F5A-8F1C-86FFEDE74C34}" type="sibTrans" cxnId="{05B03F2C-0EB8-4D16-9881-22DC7E5D23E9}">
      <dgm:prSet/>
      <dgm:spPr/>
      <dgm:t>
        <a:bodyPr/>
        <a:lstStyle/>
        <a:p>
          <a:endParaRPr lang="en-US"/>
        </a:p>
      </dgm:t>
    </dgm:pt>
    <dgm:pt modelId="{70B0755E-F796-4C5A-A4C6-F75DBBD96778}">
      <dgm:prSet/>
      <dgm:spPr/>
      <dgm:t>
        <a:bodyPr/>
        <a:lstStyle/>
        <a:p>
          <a:r>
            <a:rPr lang="en-US"/>
            <a:t>Contoh item kuesioner:Media sosial yang paling sering Anda gunakan:☐ Instagram ☐ TikTok ☐ Facebook ☐ X</a:t>
          </a:r>
        </a:p>
      </dgm:t>
    </dgm:pt>
    <dgm:pt modelId="{EFF8AD74-BD92-4A6C-A094-9F16AAE9C244}" type="parTrans" cxnId="{8E35C271-7604-4F1C-BE6B-2BCB0E38575E}">
      <dgm:prSet/>
      <dgm:spPr/>
      <dgm:t>
        <a:bodyPr/>
        <a:lstStyle/>
        <a:p>
          <a:endParaRPr lang="en-US"/>
        </a:p>
      </dgm:t>
    </dgm:pt>
    <dgm:pt modelId="{BC704140-7618-41A7-AB5B-4E73981B3938}" type="sibTrans" cxnId="{8E35C271-7604-4F1C-BE6B-2BCB0E38575E}">
      <dgm:prSet/>
      <dgm:spPr/>
      <dgm:t>
        <a:bodyPr/>
        <a:lstStyle/>
        <a:p>
          <a:endParaRPr lang="en-US"/>
        </a:p>
      </dgm:t>
    </dgm:pt>
    <dgm:pt modelId="{8C4C6CF1-8184-43A3-AF05-EA16A82484D5}" type="pres">
      <dgm:prSet presAssocID="{EB9AB48A-2E1A-4AF7-8730-B836F98645EC}" presName="linear" presStyleCnt="0">
        <dgm:presLayoutVars>
          <dgm:animLvl val="lvl"/>
          <dgm:resizeHandles val="exact"/>
        </dgm:presLayoutVars>
      </dgm:prSet>
      <dgm:spPr/>
    </dgm:pt>
    <dgm:pt modelId="{E82D7BE9-6F79-4865-85C0-E18C1B43B968}" type="pres">
      <dgm:prSet presAssocID="{9CE85D96-77F0-455E-80ED-1B0C29CD5EC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2A04CE4-D7A0-4CA8-8F0C-A6B43551A2F5}" type="pres">
      <dgm:prSet presAssocID="{B1F549ED-74D7-4F34-A17F-715A83E3AF98}" presName="spacer" presStyleCnt="0"/>
      <dgm:spPr/>
    </dgm:pt>
    <dgm:pt modelId="{0B18B290-CF1C-444F-9B67-06454F162DB4}" type="pres">
      <dgm:prSet presAssocID="{115823CE-EE1E-4DBA-BD9A-C2EF4396016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26B4663-9209-4C38-B9E1-8186D03EC97C}" type="pres">
      <dgm:prSet presAssocID="{0502CBBF-BA9F-46BC-9127-D4E84A2B6753}" presName="spacer" presStyleCnt="0"/>
      <dgm:spPr/>
    </dgm:pt>
    <dgm:pt modelId="{377C7B64-7A14-4A9E-A594-70BE387AC828}" type="pres">
      <dgm:prSet presAssocID="{543D9E36-8162-41D3-8F4C-2E67DBB86A3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F9B4A2-FEEC-4296-A43C-F5B36CC6044F}" type="pres">
      <dgm:prSet presAssocID="{F6F8EB70-1315-4F5A-8F1C-86FFEDE74C34}" presName="spacer" presStyleCnt="0"/>
      <dgm:spPr/>
    </dgm:pt>
    <dgm:pt modelId="{D2E7566E-022E-4D63-9D99-EF9727267028}" type="pres">
      <dgm:prSet presAssocID="{70B0755E-F796-4C5A-A4C6-F75DBBD9677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C41660C-F70C-4D43-9B34-D991F48F8F4B}" type="presOf" srcId="{70B0755E-F796-4C5A-A4C6-F75DBBD96778}" destId="{D2E7566E-022E-4D63-9D99-EF9727267028}" srcOrd="0" destOrd="0" presId="urn:microsoft.com/office/officeart/2005/8/layout/vList2"/>
    <dgm:cxn modelId="{05B03F2C-0EB8-4D16-9881-22DC7E5D23E9}" srcId="{EB9AB48A-2E1A-4AF7-8730-B836F98645EC}" destId="{543D9E36-8162-41D3-8F4C-2E67DBB86A31}" srcOrd="2" destOrd="0" parTransId="{FB51F47A-84AB-425E-9E55-D57D2B148064}" sibTransId="{F6F8EB70-1315-4F5A-8F1C-86FFEDE74C34}"/>
    <dgm:cxn modelId="{96A0023D-4A04-40CB-A47F-6FBB8277635F}" type="presOf" srcId="{EB9AB48A-2E1A-4AF7-8730-B836F98645EC}" destId="{8C4C6CF1-8184-43A3-AF05-EA16A82484D5}" srcOrd="0" destOrd="0" presId="urn:microsoft.com/office/officeart/2005/8/layout/vList2"/>
    <dgm:cxn modelId="{8E35C271-7604-4F1C-BE6B-2BCB0E38575E}" srcId="{EB9AB48A-2E1A-4AF7-8730-B836F98645EC}" destId="{70B0755E-F796-4C5A-A4C6-F75DBBD96778}" srcOrd="3" destOrd="0" parTransId="{EFF8AD74-BD92-4A6C-A094-9F16AAE9C244}" sibTransId="{BC704140-7618-41A7-AB5B-4E73981B3938}"/>
    <dgm:cxn modelId="{85F9BF53-062C-4FFB-839D-2B952113BD1F}" type="presOf" srcId="{115823CE-EE1E-4DBA-BD9A-C2EF43960165}" destId="{0B18B290-CF1C-444F-9B67-06454F162DB4}" srcOrd="0" destOrd="0" presId="urn:microsoft.com/office/officeart/2005/8/layout/vList2"/>
    <dgm:cxn modelId="{1D103580-C499-48CF-A8C1-D12F4248F10A}" type="presOf" srcId="{9CE85D96-77F0-455E-80ED-1B0C29CD5EC1}" destId="{E82D7BE9-6F79-4865-85C0-E18C1B43B968}" srcOrd="0" destOrd="0" presId="urn:microsoft.com/office/officeart/2005/8/layout/vList2"/>
    <dgm:cxn modelId="{18B41E9E-412E-46F3-83A2-AFBB9E70831B}" type="presOf" srcId="{543D9E36-8162-41D3-8F4C-2E67DBB86A31}" destId="{377C7B64-7A14-4A9E-A594-70BE387AC828}" srcOrd="0" destOrd="0" presId="urn:microsoft.com/office/officeart/2005/8/layout/vList2"/>
    <dgm:cxn modelId="{B3A5B4A8-6156-4D7F-B642-F0357D40791C}" srcId="{EB9AB48A-2E1A-4AF7-8730-B836F98645EC}" destId="{115823CE-EE1E-4DBA-BD9A-C2EF43960165}" srcOrd="1" destOrd="0" parTransId="{447F4318-2057-41B4-83E6-F4A888BE3464}" sibTransId="{0502CBBF-BA9F-46BC-9127-D4E84A2B6753}"/>
    <dgm:cxn modelId="{5B1776BF-A7E9-45CA-9805-6CEC03209A53}" srcId="{EB9AB48A-2E1A-4AF7-8730-B836F98645EC}" destId="{9CE85D96-77F0-455E-80ED-1B0C29CD5EC1}" srcOrd="0" destOrd="0" parTransId="{F2231715-431A-43E2-8D04-498E7C8CBCA6}" sibTransId="{B1F549ED-74D7-4F34-A17F-715A83E3AF98}"/>
    <dgm:cxn modelId="{C393AC8F-C32E-45CF-B449-D308CB4FC0CC}" type="presParOf" srcId="{8C4C6CF1-8184-43A3-AF05-EA16A82484D5}" destId="{E82D7BE9-6F79-4865-85C0-E18C1B43B968}" srcOrd="0" destOrd="0" presId="urn:microsoft.com/office/officeart/2005/8/layout/vList2"/>
    <dgm:cxn modelId="{09B738C1-AB24-4BDF-B00D-43FBBDA9E372}" type="presParOf" srcId="{8C4C6CF1-8184-43A3-AF05-EA16A82484D5}" destId="{12A04CE4-D7A0-4CA8-8F0C-A6B43551A2F5}" srcOrd="1" destOrd="0" presId="urn:microsoft.com/office/officeart/2005/8/layout/vList2"/>
    <dgm:cxn modelId="{86C9DB2F-DA8D-45F8-83FA-1A7F5031E590}" type="presParOf" srcId="{8C4C6CF1-8184-43A3-AF05-EA16A82484D5}" destId="{0B18B290-CF1C-444F-9B67-06454F162DB4}" srcOrd="2" destOrd="0" presId="urn:microsoft.com/office/officeart/2005/8/layout/vList2"/>
    <dgm:cxn modelId="{858A9D80-9119-458A-B321-8FC14BF4271B}" type="presParOf" srcId="{8C4C6CF1-8184-43A3-AF05-EA16A82484D5}" destId="{926B4663-9209-4C38-B9E1-8186D03EC97C}" srcOrd="3" destOrd="0" presId="urn:microsoft.com/office/officeart/2005/8/layout/vList2"/>
    <dgm:cxn modelId="{E0B3B08F-9AD2-47F7-A40F-7A2957054043}" type="presParOf" srcId="{8C4C6CF1-8184-43A3-AF05-EA16A82484D5}" destId="{377C7B64-7A14-4A9E-A594-70BE387AC828}" srcOrd="4" destOrd="0" presId="urn:microsoft.com/office/officeart/2005/8/layout/vList2"/>
    <dgm:cxn modelId="{4A61945E-5221-448F-A6FD-3052D08E3874}" type="presParOf" srcId="{8C4C6CF1-8184-43A3-AF05-EA16A82484D5}" destId="{21F9B4A2-FEEC-4296-A43C-F5B36CC6044F}" srcOrd="5" destOrd="0" presId="urn:microsoft.com/office/officeart/2005/8/layout/vList2"/>
    <dgm:cxn modelId="{598D8993-4E3E-48E4-9622-2BEE341C291F}" type="presParOf" srcId="{8C4C6CF1-8184-43A3-AF05-EA16A82484D5}" destId="{D2E7566E-022E-4D63-9D99-EF972726702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865434-3BA2-4DF6-9F1A-9398A440AB0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392AF37-C44F-4239-9BD9-BAFD70062B92}">
      <dgm:prSet/>
      <dgm:spPr/>
      <dgm:t>
        <a:bodyPr/>
        <a:lstStyle/>
        <a:p>
          <a:pPr>
            <a:defRPr cap="all"/>
          </a:pPr>
          <a:r>
            <a:rPr lang="en-US"/>
            <a:t>Variabel harus didefinisikan secara operasional</a:t>
          </a:r>
        </a:p>
      </dgm:t>
    </dgm:pt>
    <dgm:pt modelId="{18FAF85B-1187-47E3-9EF4-F5F8A5A87925}" type="parTrans" cxnId="{B3548A5D-01A9-4FD8-BDE1-CA6B0AFE7256}">
      <dgm:prSet/>
      <dgm:spPr/>
      <dgm:t>
        <a:bodyPr/>
        <a:lstStyle/>
        <a:p>
          <a:endParaRPr lang="en-US"/>
        </a:p>
      </dgm:t>
    </dgm:pt>
    <dgm:pt modelId="{1BE52EAE-C723-474A-9BD7-320028AAAEA1}" type="sibTrans" cxnId="{B3548A5D-01A9-4FD8-BDE1-CA6B0AFE7256}">
      <dgm:prSet/>
      <dgm:spPr/>
      <dgm:t>
        <a:bodyPr/>
        <a:lstStyle/>
        <a:p>
          <a:endParaRPr lang="en-US"/>
        </a:p>
      </dgm:t>
    </dgm:pt>
    <dgm:pt modelId="{FCF9338A-E50B-4D5C-9FDF-46B2709E1CDD}">
      <dgm:prSet/>
      <dgm:spPr/>
      <dgm:t>
        <a:bodyPr/>
        <a:lstStyle/>
        <a:p>
          <a:pPr>
            <a:defRPr cap="all"/>
          </a:pPr>
          <a:r>
            <a:rPr lang="en-US"/>
            <a:t>Jenis data menentukan skala dan analisis</a:t>
          </a:r>
        </a:p>
      </dgm:t>
    </dgm:pt>
    <dgm:pt modelId="{9647124E-6FA7-498B-BACB-5A6B4B5B3CAF}" type="parTrans" cxnId="{EDB65801-CDAD-4FEC-9B97-64FF5C345F12}">
      <dgm:prSet/>
      <dgm:spPr/>
      <dgm:t>
        <a:bodyPr/>
        <a:lstStyle/>
        <a:p>
          <a:endParaRPr lang="en-US"/>
        </a:p>
      </dgm:t>
    </dgm:pt>
    <dgm:pt modelId="{623D72A9-603A-435B-BED5-37447721A25A}" type="sibTrans" cxnId="{EDB65801-CDAD-4FEC-9B97-64FF5C345F12}">
      <dgm:prSet/>
      <dgm:spPr/>
      <dgm:t>
        <a:bodyPr/>
        <a:lstStyle/>
        <a:p>
          <a:endParaRPr lang="en-US"/>
        </a:p>
      </dgm:t>
    </dgm:pt>
    <dgm:pt modelId="{BD1E3867-16A2-4434-8D1A-90DD3A3B7298}">
      <dgm:prSet/>
      <dgm:spPr/>
      <dgm:t>
        <a:bodyPr/>
        <a:lstStyle/>
        <a:p>
          <a:pPr>
            <a:defRPr cap="all"/>
          </a:pPr>
          <a:r>
            <a:rPr lang="en-US"/>
            <a:t>Skala pengukuran memengaruhi teknik statistic</a:t>
          </a:r>
        </a:p>
      </dgm:t>
    </dgm:pt>
    <dgm:pt modelId="{2FAE978B-37A2-4339-8F03-A16D0AE172F0}" type="parTrans" cxnId="{717E5596-8EDB-48CD-8BF3-0C3F4631FDC5}">
      <dgm:prSet/>
      <dgm:spPr/>
      <dgm:t>
        <a:bodyPr/>
        <a:lstStyle/>
        <a:p>
          <a:endParaRPr lang="en-US"/>
        </a:p>
      </dgm:t>
    </dgm:pt>
    <dgm:pt modelId="{B69A9936-4E4C-47C4-858F-7C41B0667140}" type="sibTrans" cxnId="{717E5596-8EDB-48CD-8BF3-0C3F4631FDC5}">
      <dgm:prSet/>
      <dgm:spPr/>
      <dgm:t>
        <a:bodyPr/>
        <a:lstStyle/>
        <a:p>
          <a:endParaRPr lang="en-US"/>
        </a:p>
      </dgm:t>
    </dgm:pt>
    <dgm:pt modelId="{A67140A2-F796-4514-B0C5-70EC05151351}">
      <dgm:prSet/>
      <dgm:spPr/>
      <dgm:t>
        <a:bodyPr/>
        <a:lstStyle/>
        <a:p>
          <a:pPr>
            <a:defRPr cap="all"/>
          </a:pPr>
          <a:r>
            <a:rPr lang="en-US"/>
            <a:t>Instrumen yang baik → data yang valid &amp; reliabel</a:t>
          </a:r>
        </a:p>
      </dgm:t>
    </dgm:pt>
    <dgm:pt modelId="{65A8156E-8871-45AE-8AB1-826400689EC6}" type="parTrans" cxnId="{383A2B96-B7A9-4386-8639-B9410F052B25}">
      <dgm:prSet/>
      <dgm:spPr/>
      <dgm:t>
        <a:bodyPr/>
        <a:lstStyle/>
        <a:p>
          <a:endParaRPr lang="en-US"/>
        </a:p>
      </dgm:t>
    </dgm:pt>
    <dgm:pt modelId="{370C6C60-A36E-4CA5-99CD-DD3CF36746A1}" type="sibTrans" cxnId="{383A2B96-B7A9-4386-8639-B9410F052B25}">
      <dgm:prSet/>
      <dgm:spPr/>
      <dgm:t>
        <a:bodyPr/>
        <a:lstStyle/>
        <a:p>
          <a:endParaRPr lang="en-US"/>
        </a:p>
      </dgm:t>
    </dgm:pt>
    <dgm:pt modelId="{AF9F9D79-C988-403C-98A5-6BA72E56D0F0}" type="pres">
      <dgm:prSet presAssocID="{CC865434-3BA2-4DF6-9F1A-9398A440AB07}" presName="root" presStyleCnt="0">
        <dgm:presLayoutVars>
          <dgm:dir/>
          <dgm:resizeHandles val="exact"/>
        </dgm:presLayoutVars>
      </dgm:prSet>
      <dgm:spPr/>
    </dgm:pt>
    <dgm:pt modelId="{A6F2CE10-55D0-40D2-B353-98A7BF785E03}" type="pres">
      <dgm:prSet presAssocID="{9392AF37-C44F-4239-9BD9-BAFD70062B92}" presName="compNode" presStyleCnt="0"/>
      <dgm:spPr/>
    </dgm:pt>
    <dgm:pt modelId="{1CCA9C4A-8812-4725-B605-AC184D71A389}" type="pres">
      <dgm:prSet presAssocID="{9392AF37-C44F-4239-9BD9-BAFD70062B92}" presName="iconBgRect" presStyleLbl="bgShp" presStyleIdx="0" presStyleCnt="4"/>
      <dgm:spPr/>
    </dgm:pt>
    <dgm:pt modelId="{41734E96-027D-40A5-9E61-26EEE48F9554}" type="pres">
      <dgm:prSet presAssocID="{9392AF37-C44F-4239-9BD9-BAFD70062B9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AFBB484D-CDF4-412D-A788-79664374C8A2}" type="pres">
      <dgm:prSet presAssocID="{9392AF37-C44F-4239-9BD9-BAFD70062B92}" presName="spaceRect" presStyleCnt="0"/>
      <dgm:spPr/>
    </dgm:pt>
    <dgm:pt modelId="{4FADD83C-4909-45B2-A9E1-9ED2C0BFBBE7}" type="pres">
      <dgm:prSet presAssocID="{9392AF37-C44F-4239-9BD9-BAFD70062B92}" presName="textRect" presStyleLbl="revTx" presStyleIdx="0" presStyleCnt="4">
        <dgm:presLayoutVars>
          <dgm:chMax val="1"/>
          <dgm:chPref val="1"/>
        </dgm:presLayoutVars>
      </dgm:prSet>
      <dgm:spPr/>
    </dgm:pt>
    <dgm:pt modelId="{90F032AF-3B41-424E-A52C-88E020AC0D55}" type="pres">
      <dgm:prSet presAssocID="{1BE52EAE-C723-474A-9BD7-320028AAAEA1}" presName="sibTrans" presStyleCnt="0"/>
      <dgm:spPr/>
    </dgm:pt>
    <dgm:pt modelId="{BA4D2040-7F8F-4BB3-A30C-33924A0585BE}" type="pres">
      <dgm:prSet presAssocID="{FCF9338A-E50B-4D5C-9FDF-46B2709E1CDD}" presName="compNode" presStyleCnt="0"/>
      <dgm:spPr/>
    </dgm:pt>
    <dgm:pt modelId="{D11A2EFC-3634-4AD4-B0A5-30FCB1D5AA51}" type="pres">
      <dgm:prSet presAssocID="{FCF9338A-E50B-4D5C-9FDF-46B2709E1CDD}" presName="iconBgRect" presStyleLbl="bgShp" presStyleIdx="1" presStyleCnt="4"/>
      <dgm:spPr/>
    </dgm:pt>
    <dgm:pt modelId="{FAAECA61-69F1-4419-B008-6703DFFEB630}" type="pres">
      <dgm:prSet presAssocID="{FCF9338A-E50B-4D5C-9FDF-46B2709E1CD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896E2DA1-46D8-4B10-8940-FA767CC6F739}" type="pres">
      <dgm:prSet presAssocID="{FCF9338A-E50B-4D5C-9FDF-46B2709E1CDD}" presName="spaceRect" presStyleCnt="0"/>
      <dgm:spPr/>
    </dgm:pt>
    <dgm:pt modelId="{DC1740C7-A7CA-4990-BFCD-7DDE20C8CC84}" type="pres">
      <dgm:prSet presAssocID="{FCF9338A-E50B-4D5C-9FDF-46B2709E1CDD}" presName="textRect" presStyleLbl="revTx" presStyleIdx="1" presStyleCnt="4">
        <dgm:presLayoutVars>
          <dgm:chMax val="1"/>
          <dgm:chPref val="1"/>
        </dgm:presLayoutVars>
      </dgm:prSet>
      <dgm:spPr/>
    </dgm:pt>
    <dgm:pt modelId="{AD6443D6-FD85-4AED-A16E-CDB153A510C5}" type="pres">
      <dgm:prSet presAssocID="{623D72A9-603A-435B-BED5-37447721A25A}" presName="sibTrans" presStyleCnt="0"/>
      <dgm:spPr/>
    </dgm:pt>
    <dgm:pt modelId="{C20A65D0-FBF6-46B9-BB0A-43245C7FCEE0}" type="pres">
      <dgm:prSet presAssocID="{BD1E3867-16A2-4434-8D1A-90DD3A3B7298}" presName="compNode" presStyleCnt="0"/>
      <dgm:spPr/>
    </dgm:pt>
    <dgm:pt modelId="{321C58AE-0BED-4A33-B44A-B414F02A707E}" type="pres">
      <dgm:prSet presAssocID="{BD1E3867-16A2-4434-8D1A-90DD3A3B7298}" presName="iconBgRect" presStyleLbl="bgShp" presStyleIdx="2" presStyleCnt="4"/>
      <dgm:spPr/>
    </dgm:pt>
    <dgm:pt modelId="{0BA28EFA-292A-41DD-AEFD-4C310D374C21}" type="pres">
      <dgm:prSet presAssocID="{BD1E3867-16A2-4434-8D1A-90DD3A3B729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514AA85E-F1B7-4EDC-B13C-216A6816799D}" type="pres">
      <dgm:prSet presAssocID="{BD1E3867-16A2-4434-8D1A-90DD3A3B7298}" presName="spaceRect" presStyleCnt="0"/>
      <dgm:spPr/>
    </dgm:pt>
    <dgm:pt modelId="{19718866-8FA9-4371-8B72-C50566ADEBF7}" type="pres">
      <dgm:prSet presAssocID="{BD1E3867-16A2-4434-8D1A-90DD3A3B7298}" presName="textRect" presStyleLbl="revTx" presStyleIdx="2" presStyleCnt="4">
        <dgm:presLayoutVars>
          <dgm:chMax val="1"/>
          <dgm:chPref val="1"/>
        </dgm:presLayoutVars>
      </dgm:prSet>
      <dgm:spPr/>
    </dgm:pt>
    <dgm:pt modelId="{7C4C5CED-3E3B-43B7-B82C-88BC801F7640}" type="pres">
      <dgm:prSet presAssocID="{B69A9936-4E4C-47C4-858F-7C41B0667140}" presName="sibTrans" presStyleCnt="0"/>
      <dgm:spPr/>
    </dgm:pt>
    <dgm:pt modelId="{524F9AC8-B53F-42FB-B0A9-0403E99752E5}" type="pres">
      <dgm:prSet presAssocID="{A67140A2-F796-4514-B0C5-70EC05151351}" presName="compNode" presStyleCnt="0"/>
      <dgm:spPr/>
    </dgm:pt>
    <dgm:pt modelId="{88F9464D-79DD-4217-A2A3-6AFDECE61C8E}" type="pres">
      <dgm:prSet presAssocID="{A67140A2-F796-4514-B0C5-70EC05151351}" presName="iconBgRect" presStyleLbl="bgShp" presStyleIdx="3" presStyleCnt="4"/>
      <dgm:spPr/>
    </dgm:pt>
    <dgm:pt modelId="{A906C000-94E0-4A2D-BB74-4018488BC2B9}" type="pres">
      <dgm:prSet presAssocID="{A67140A2-F796-4514-B0C5-70EC0515135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AD327208-32AC-4C34-A216-68041C428D79}" type="pres">
      <dgm:prSet presAssocID="{A67140A2-F796-4514-B0C5-70EC05151351}" presName="spaceRect" presStyleCnt="0"/>
      <dgm:spPr/>
    </dgm:pt>
    <dgm:pt modelId="{7D86604F-FA14-4314-82A9-633146AF80F1}" type="pres">
      <dgm:prSet presAssocID="{A67140A2-F796-4514-B0C5-70EC0515135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DB65801-CDAD-4FEC-9B97-64FF5C345F12}" srcId="{CC865434-3BA2-4DF6-9F1A-9398A440AB07}" destId="{FCF9338A-E50B-4D5C-9FDF-46B2709E1CDD}" srcOrd="1" destOrd="0" parTransId="{9647124E-6FA7-498B-BACB-5A6B4B5B3CAF}" sibTransId="{623D72A9-603A-435B-BED5-37447721A25A}"/>
    <dgm:cxn modelId="{A2BE1110-5E59-4020-AD62-8989120A863A}" type="presOf" srcId="{9392AF37-C44F-4239-9BD9-BAFD70062B92}" destId="{4FADD83C-4909-45B2-A9E1-9ED2C0BFBBE7}" srcOrd="0" destOrd="0" presId="urn:microsoft.com/office/officeart/2018/5/layout/IconCircleLabelList"/>
    <dgm:cxn modelId="{E0E9DB28-11AD-41E9-8BEB-71973AA1EF2A}" type="presOf" srcId="{A67140A2-F796-4514-B0C5-70EC05151351}" destId="{7D86604F-FA14-4314-82A9-633146AF80F1}" srcOrd="0" destOrd="0" presId="urn:microsoft.com/office/officeart/2018/5/layout/IconCircleLabelList"/>
    <dgm:cxn modelId="{B3548A5D-01A9-4FD8-BDE1-CA6B0AFE7256}" srcId="{CC865434-3BA2-4DF6-9F1A-9398A440AB07}" destId="{9392AF37-C44F-4239-9BD9-BAFD70062B92}" srcOrd="0" destOrd="0" parTransId="{18FAF85B-1187-47E3-9EF4-F5F8A5A87925}" sibTransId="{1BE52EAE-C723-474A-9BD7-320028AAAEA1}"/>
    <dgm:cxn modelId="{86EB944D-DEF8-42B0-99BD-CB852A85F343}" type="presOf" srcId="{CC865434-3BA2-4DF6-9F1A-9398A440AB07}" destId="{AF9F9D79-C988-403C-98A5-6BA72E56D0F0}" srcOrd="0" destOrd="0" presId="urn:microsoft.com/office/officeart/2018/5/layout/IconCircleLabelList"/>
    <dgm:cxn modelId="{383A2B96-B7A9-4386-8639-B9410F052B25}" srcId="{CC865434-3BA2-4DF6-9F1A-9398A440AB07}" destId="{A67140A2-F796-4514-B0C5-70EC05151351}" srcOrd="3" destOrd="0" parTransId="{65A8156E-8871-45AE-8AB1-826400689EC6}" sibTransId="{370C6C60-A36E-4CA5-99CD-DD3CF36746A1}"/>
    <dgm:cxn modelId="{717E5596-8EDB-48CD-8BF3-0C3F4631FDC5}" srcId="{CC865434-3BA2-4DF6-9F1A-9398A440AB07}" destId="{BD1E3867-16A2-4434-8D1A-90DD3A3B7298}" srcOrd="2" destOrd="0" parTransId="{2FAE978B-37A2-4339-8F03-A16D0AE172F0}" sibTransId="{B69A9936-4E4C-47C4-858F-7C41B0667140}"/>
    <dgm:cxn modelId="{3308C8E4-4877-4C2A-9EA8-443D67D02D18}" type="presOf" srcId="{BD1E3867-16A2-4434-8D1A-90DD3A3B7298}" destId="{19718866-8FA9-4371-8B72-C50566ADEBF7}" srcOrd="0" destOrd="0" presId="urn:microsoft.com/office/officeart/2018/5/layout/IconCircleLabelList"/>
    <dgm:cxn modelId="{543A4DFD-ABD3-49D2-B8DF-7AF5B3067299}" type="presOf" srcId="{FCF9338A-E50B-4D5C-9FDF-46B2709E1CDD}" destId="{DC1740C7-A7CA-4990-BFCD-7DDE20C8CC84}" srcOrd="0" destOrd="0" presId="urn:microsoft.com/office/officeart/2018/5/layout/IconCircleLabelList"/>
    <dgm:cxn modelId="{D3BC50FA-4E63-4484-AFFE-A59CB2B43885}" type="presParOf" srcId="{AF9F9D79-C988-403C-98A5-6BA72E56D0F0}" destId="{A6F2CE10-55D0-40D2-B353-98A7BF785E03}" srcOrd="0" destOrd="0" presId="urn:microsoft.com/office/officeart/2018/5/layout/IconCircleLabelList"/>
    <dgm:cxn modelId="{5C7F536F-A394-4D60-BFC9-4E33C9FD57AA}" type="presParOf" srcId="{A6F2CE10-55D0-40D2-B353-98A7BF785E03}" destId="{1CCA9C4A-8812-4725-B605-AC184D71A389}" srcOrd="0" destOrd="0" presId="urn:microsoft.com/office/officeart/2018/5/layout/IconCircleLabelList"/>
    <dgm:cxn modelId="{3CD47F8C-5F30-4F3C-B8A0-266F14C2F283}" type="presParOf" srcId="{A6F2CE10-55D0-40D2-B353-98A7BF785E03}" destId="{41734E96-027D-40A5-9E61-26EEE48F9554}" srcOrd="1" destOrd="0" presId="urn:microsoft.com/office/officeart/2018/5/layout/IconCircleLabelList"/>
    <dgm:cxn modelId="{BC5F2FED-EA2D-4CD0-B402-EA5B5707B3B2}" type="presParOf" srcId="{A6F2CE10-55D0-40D2-B353-98A7BF785E03}" destId="{AFBB484D-CDF4-412D-A788-79664374C8A2}" srcOrd="2" destOrd="0" presId="urn:microsoft.com/office/officeart/2018/5/layout/IconCircleLabelList"/>
    <dgm:cxn modelId="{FE8638D6-ED7A-4FB3-8BFF-59A38D38CCAA}" type="presParOf" srcId="{A6F2CE10-55D0-40D2-B353-98A7BF785E03}" destId="{4FADD83C-4909-45B2-A9E1-9ED2C0BFBBE7}" srcOrd="3" destOrd="0" presId="urn:microsoft.com/office/officeart/2018/5/layout/IconCircleLabelList"/>
    <dgm:cxn modelId="{D6494BE6-030C-4187-916B-D0E2D05450C0}" type="presParOf" srcId="{AF9F9D79-C988-403C-98A5-6BA72E56D0F0}" destId="{90F032AF-3B41-424E-A52C-88E020AC0D55}" srcOrd="1" destOrd="0" presId="urn:microsoft.com/office/officeart/2018/5/layout/IconCircleLabelList"/>
    <dgm:cxn modelId="{E0FEB516-B8EF-4849-B7C2-4CA92B96ACA0}" type="presParOf" srcId="{AF9F9D79-C988-403C-98A5-6BA72E56D0F0}" destId="{BA4D2040-7F8F-4BB3-A30C-33924A0585BE}" srcOrd="2" destOrd="0" presId="urn:microsoft.com/office/officeart/2018/5/layout/IconCircleLabelList"/>
    <dgm:cxn modelId="{F21BE6C3-1712-445E-8F78-9E3D1B95E045}" type="presParOf" srcId="{BA4D2040-7F8F-4BB3-A30C-33924A0585BE}" destId="{D11A2EFC-3634-4AD4-B0A5-30FCB1D5AA51}" srcOrd="0" destOrd="0" presId="urn:microsoft.com/office/officeart/2018/5/layout/IconCircleLabelList"/>
    <dgm:cxn modelId="{186A33F2-2F10-4498-891A-80A71567B011}" type="presParOf" srcId="{BA4D2040-7F8F-4BB3-A30C-33924A0585BE}" destId="{FAAECA61-69F1-4419-B008-6703DFFEB630}" srcOrd="1" destOrd="0" presId="urn:microsoft.com/office/officeart/2018/5/layout/IconCircleLabelList"/>
    <dgm:cxn modelId="{A12CAAB8-4BF1-4A66-A302-3C22FFC710BE}" type="presParOf" srcId="{BA4D2040-7F8F-4BB3-A30C-33924A0585BE}" destId="{896E2DA1-46D8-4B10-8940-FA767CC6F739}" srcOrd="2" destOrd="0" presId="urn:microsoft.com/office/officeart/2018/5/layout/IconCircleLabelList"/>
    <dgm:cxn modelId="{C2A2A716-7379-4D50-96A8-8209A6BDC001}" type="presParOf" srcId="{BA4D2040-7F8F-4BB3-A30C-33924A0585BE}" destId="{DC1740C7-A7CA-4990-BFCD-7DDE20C8CC84}" srcOrd="3" destOrd="0" presId="urn:microsoft.com/office/officeart/2018/5/layout/IconCircleLabelList"/>
    <dgm:cxn modelId="{4FFFA4B7-7D8B-40EE-BF3F-E36E2DD10C4B}" type="presParOf" srcId="{AF9F9D79-C988-403C-98A5-6BA72E56D0F0}" destId="{AD6443D6-FD85-4AED-A16E-CDB153A510C5}" srcOrd="3" destOrd="0" presId="urn:microsoft.com/office/officeart/2018/5/layout/IconCircleLabelList"/>
    <dgm:cxn modelId="{C4420F50-81F6-48C0-9FC6-CFD2CDD4FD0F}" type="presParOf" srcId="{AF9F9D79-C988-403C-98A5-6BA72E56D0F0}" destId="{C20A65D0-FBF6-46B9-BB0A-43245C7FCEE0}" srcOrd="4" destOrd="0" presId="urn:microsoft.com/office/officeart/2018/5/layout/IconCircleLabelList"/>
    <dgm:cxn modelId="{D5264B0E-C64B-40B3-B7D1-A7867A3D6927}" type="presParOf" srcId="{C20A65D0-FBF6-46B9-BB0A-43245C7FCEE0}" destId="{321C58AE-0BED-4A33-B44A-B414F02A707E}" srcOrd="0" destOrd="0" presId="urn:microsoft.com/office/officeart/2018/5/layout/IconCircleLabelList"/>
    <dgm:cxn modelId="{6A287DF4-A09C-4C9D-92C9-C65E005FCEDE}" type="presParOf" srcId="{C20A65D0-FBF6-46B9-BB0A-43245C7FCEE0}" destId="{0BA28EFA-292A-41DD-AEFD-4C310D374C21}" srcOrd="1" destOrd="0" presId="urn:microsoft.com/office/officeart/2018/5/layout/IconCircleLabelList"/>
    <dgm:cxn modelId="{2C9457A7-D8DB-4D7F-81FB-18823B592CFC}" type="presParOf" srcId="{C20A65D0-FBF6-46B9-BB0A-43245C7FCEE0}" destId="{514AA85E-F1B7-4EDC-B13C-216A6816799D}" srcOrd="2" destOrd="0" presId="urn:microsoft.com/office/officeart/2018/5/layout/IconCircleLabelList"/>
    <dgm:cxn modelId="{B40281BB-8CCF-46FF-8D00-EFE21BA172FC}" type="presParOf" srcId="{C20A65D0-FBF6-46B9-BB0A-43245C7FCEE0}" destId="{19718866-8FA9-4371-8B72-C50566ADEBF7}" srcOrd="3" destOrd="0" presId="urn:microsoft.com/office/officeart/2018/5/layout/IconCircleLabelList"/>
    <dgm:cxn modelId="{87350689-344D-449C-A7A1-A8B4D38E90B4}" type="presParOf" srcId="{AF9F9D79-C988-403C-98A5-6BA72E56D0F0}" destId="{7C4C5CED-3E3B-43B7-B82C-88BC801F7640}" srcOrd="5" destOrd="0" presId="urn:microsoft.com/office/officeart/2018/5/layout/IconCircleLabelList"/>
    <dgm:cxn modelId="{0C9B6C48-FEA6-4136-B18A-54B2A791BE45}" type="presParOf" srcId="{AF9F9D79-C988-403C-98A5-6BA72E56D0F0}" destId="{524F9AC8-B53F-42FB-B0A9-0403E99752E5}" srcOrd="6" destOrd="0" presId="urn:microsoft.com/office/officeart/2018/5/layout/IconCircleLabelList"/>
    <dgm:cxn modelId="{09C2EB2B-232A-4205-AEFE-57F40FD1A7D8}" type="presParOf" srcId="{524F9AC8-B53F-42FB-B0A9-0403E99752E5}" destId="{88F9464D-79DD-4217-A2A3-6AFDECE61C8E}" srcOrd="0" destOrd="0" presId="urn:microsoft.com/office/officeart/2018/5/layout/IconCircleLabelList"/>
    <dgm:cxn modelId="{004DD42F-CFCF-44CF-9379-2FE00F2B08C3}" type="presParOf" srcId="{524F9AC8-B53F-42FB-B0A9-0403E99752E5}" destId="{A906C000-94E0-4A2D-BB74-4018488BC2B9}" srcOrd="1" destOrd="0" presId="urn:microsoft.com/office/officeart/2018/5/layout/IconCircleLabelList"/>
    <dgm:cxn modelId="{40E8EF66-6C66-4DB2-BC3E-8538A546162B}" type="presParOf" srcId="{524F9AC8-B53F-42FB-B0A9-0403E99752E5}" destId="{AD327208-32AC-4C34-A216-68041C428D79}" srcOrd="2" destOrd="0" presId="urn:microsoft.com/office/officeart/2018/5/layout/IconCircleLabelList"/>
    <dgm:cxn modelId="{E426FC13-C5D0-4A1C-89D9-4AF3FE630CDC}" type="presParOf" srcId="{524F9AC8-B53F-42FB-B0A9-0403E99752E5}" destId="{7D86604F-FA14-4314-82A9-633146AF80F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D7BE9-6F79-4865-85C0-E18C1B43B968}">
      <dsp:nvSpPr>
        <dsp:cNvPr id="0" name=""/>
        <dsp:cNvSpPr/>
      </dsp:nvSpPr>
      <dsp:spPr>
        <a:xfrm>
          <a:off x="0" y="16512"/>
          <a:ext cx="7886700" cy="10255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Contoh variabel komunikasi:Jenis kelamin (1 = laki-laki, 2 = perempuan)</a:t>
          </a:r>
        </a:p>
      </dsp:txBody>
      <dsp:txXfrm>
        <a:off x="50065" y="66577"/>
        <a:ext cx="7786570" cy="925448"/>
      </dsp:txXfrm>
    </dsp:sp>
    <dsp:sp modelId="{0B18B290-CF1C-444F-9B67-06454F162DB4}">
      <dsp:nvSpPr>
        <dsp:cNvPr id="0" name=""/>
        <dsp:cNvSpPr/>
      </dsp:nvSpPr>
      <dsp:spPr>
        <a:xfrm>
          <a:off x="0" y="1114090"/>
          <a:ext cx="7886700" cy="1025578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Platform media sosial utama (Instagram, TikTok, X)</a:t>
          </a:r>
        </a:p>
      </dsp:txBody>
      <dsp:txXfrm>
        <a:off x="50065" y="1164155"/>
        <a:ext cx="7786570" cy="925448"/>
      </dsp:txXfrm>
    </dsp:sp>
    <dsp:sp modelId="{377C7B64-7A14-4A9E-A594-70BE387AC828}">
      <dsp:nvSpPr>
        <dsp:cNvPr id="0" name=""/>
        <dsp:cNvSpPr/>
      </dsp:nvSpPr>
      <dsp:spPr>
        <a:xfrm>
          <a:off x="0" y="2211669"/>
          <a:ext cx="7886700" cy="1025578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Cara mengukur: (1)Checklist (2) Pertanyaan pilihan ganda</a:t>
          </a:r>
        </a:p>
      </dsp:txBody>
      <dsp:txXfrm>
        <a:off x="50065" y="2261734"/>
        <a:ext cx="7786570" cy="925448"/>
      </dsp:txXfrm>
    </dsp:sp>
    <dsp:sp modelId="{D2E7566E-022E-4D63-9D99-EF9727267028}">
      <dsp:nvSpPr>
        <dsp:cNvPr id="0" name=""/>
        <dsp:cNvSpPr/>
      </dsp:nvSpPr>
      <dsp:spPr>
        <a:xfrm>
          <a:off x="0" y="3309247"/>
          <a:ext cx="7886700" cy="102557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Contoh item kuesioner:Media sosial yang paling sering Anda gunakan:☐ Instagram ☐ TikTok ☐ Facebook ☐ X</a:t>
          </a:r>
        </a:p>
      </dsp:txBody>
      <dsp:txXfrm>
        <a:off x="50065" y="3359312"/>
        <a:ext cx="7786570" cy="9254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A9C4A-8812-4725-B605-AC184D71A389}">
      <dsp:nvSpPr>
        <dsp:cNvPr id="0" name=""/>
        <dsp:cNvSpPr/>
      </dsp:nvSpPr>
      <dsp:spPr>
        <a:xfrm>
          <a:off x="341781" y="1130473"/>
          <a:ext cx="1062615" cy="10626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734E96-027D-40A5-9E61-26EEE48F9554}">
      <dsp:nvSpPr>
        <dsp:cNvPr id="0" name=""/>
        <dsp:cNvSpPr/>
      </dsp:nvSpPr>
      <dsp:spPr>
        <a:xfrm>
          <a:off x="56824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ADD83C-4909-45B2-A9E1-9ED2C0BFBBE7}">
      <dsp:nvSpPr>
        <dsp:cNvPr id="0" name=""/>
        <dsp:cNvSpPr/>
      </dsp:nvSpPr>
      <dsp:spPr>
        <a:xfrm>
          <a:off x="2092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Variabel harus didefinisikan secara operasional</a:t>
          </a:r>
        </a:p>
      </dsp:txBody>
      <dsp:txXfrm>
        <a:off x="2092" y="2524067"/>
        <a:ext cx="1741992" cy="696796"/>
      </dsp:txXfrm>
    </dsp:sp>
    <dsp:sp modelId="{D11A2EFC-3634-4AD4-B0A5-30FCB1D5AA51}">
      <dsp:nvSpPr>
        <dsp:cNvPr id="0" name=""/>
        <dsp:cNvSpPr/>
      </dsp:nvSpPr>
      <dsp:spPr>
        <a:xfrm>
          <a:off x="2388621" y="1130473"/>
          <a:ext cx="1062615" cy="10626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ECA61-69F1-4419-B008-6703DFFEB630}">
      <dsp:nvSpPr>
        <dsp:cNvPr id="0" name=""/>
        <dsp:cNvSpPr/>
      </dsp:nvSpPr>
      <dsp:spPr>
        <a:xfrm>
          <a:off x="261508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740C7-A7CA-4990-BFCD-7DDE20C8CC84}">
      <dsp:nvSpPr>
        <dsp:cNvPr id="0" name=""/>
        <dsp:cNvSpPr/>
      </dsp:nvSpPr>
      <dsp:spPr>
        <a:xfrm>
          <a:off x="2048933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Jenis data menentukan skala dan analisis</a:t>
          </a:r>
        </a:p>
      </dsp:txBody>
      <dsp:txXfrm>
        <a:off x="2048933" y="2524067"/>
        <a:ext cx="1741992" cy="696796"/>
      </dsp:txXfrm>
    </dsp:sp>
    <dsp:sp modelId="{321C58AE-0BED-4A33-B44A-B414F02A707E}">
      <dsp:nvSpPr>
        <dsp:cNvPr id="0" name=""/>
        <dsp:cNvSpPr/>
      </dsp:nvSpPr>
      <dsp:spPr>
        <a:xfrm>
          <a:off x="4435462" y="1130473"/>
          <a:ext cx="1062615" cy="10626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A28EFA-292A-41DD-AEFD-4C310D374C21}">
      <dsp:nvSpPr>
        <dsp:cNvPr id="0" name=""/>
        <dsp:cNvSpPr/>
      </dsp:nvSpPr>
      <dsp:spPr>
        <a:xfrm>
          <a:off x="4661921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18866-8FA9-4371-8B72-C50566ADEBF7}">
      <dsp:nvSpPr>
        <dsp:cNvPr id="0" name=""/>
        <dsp:cNvSpPr/>
      </dsp:nvSpPr>
      <dsp:spPr>
        <a:xfrm>
          <a:off x="4095774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Skala pengukuran memengaruhi teknik statistic</a:t>
          </a:r>
        </a:p>
      </dsp:txBody>
      <dsp:txXfrm>
        <a:off x="4095774" y="2524067"/>
        <a:ext cx="1741992" cy="696796"/>
      </dsp:txXfrm>
    </dsp:sp>
    <dsp:sp modelId="{88F9464D-79DD-4217-A2A3-6AFDECE61C8E}">
      <dsp:nvSpPr>
        <dsp:cNvPr id="0" name=""/>
        <dsp:cNvSpPr/>
      </dsp:nvSpPr>
      <dsp:spPr>
        <a:xfrm>
          <a:off x="6482303" y="1130473"/>
          <a:ext cx="1062615" cy="10626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6C000-94E0-4A2D-BB74-4018488BC2B9}">
      <dsp:nvSpPr>
        <dsp:cNvPr id="0" name=""/>
        <dsp:cNvSpPr/>
      </dsp:nvSpPr>
      <dsp:spPr>
        <a:xfrm>
          <a:off x="6708762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6604F-FA14-4314-82A9-633146AF80F1}">
      <dsp:nvSpPr>
        <dsp:cNvPr id="0" name=""/>
        <dsp:cNvSpPr/>
      </dsp:nvSpPr>
      <dsp:spPr>
        <a:xfrm>
          <a:off x="6142615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Instrumen yang baik → data yang valid &amp; reliabel</a:t>
          </a:r>
        </a:p>
      </dsp:txBody>
      <dsp:txXfrm>
        <a:off x="6142615" y="2524067"/>
        <a:ext cx="1741992" cy="696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US" sz="6300"/>
              <a:t>Pengukuran Variabel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4134366-0239-63A4-4F90-FC7BC1F83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endParaRPr lang="en-US" sz="24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635" y="685800"/>
            <a:ext cx="8100729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D751CF-F72E-A43B-4712-2DD54737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040" y="1261137"/>
            <a:ext cx="6719920" cy="888360"/>
          </a:xfrm>
        </p:spPr>
        <p:txBody>
          <a:bodyPr anchor="b">
            <a:normAutofit/>
          </a:bodyPr>
          <a:lstStyle/>
          <a:p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A6F8D-388C-FC72-FD8E-9944B82A4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040" y="2427383"/>
            <a:ext cx="6719919" cy="3169482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en-US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Contoh variabel:</a:t>
            </a:r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Usia responden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Jumlah unggahan per minggu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Lama penggunaan media (jam/hari)</a:t>
            </a:r>
          </a:p>
          <a:p>
            <a:pPr>
              <a:buNone/>
            </a:pPr>
            <a:r>
              <a:rPr lang="en-US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Cara mengukur:</a:t>
            </a:r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Pertanyaan terbuka berbentuk angka</a:t>
            </a:r>
          </a:p>
          <a:p>
            <a:pPr>
              <a:buNone/>
            </a:pPr>
            <a:r>
              <a:rPr lang="en-US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Contoh item:</a:t>
            </a:r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Berapa jam rata-rata Anda menggunakan media sosial dalam sehari? ___ jam</a:t>
            </a:r>
          </a:p>
          <a:p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504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E688-78D3-27F5-ABBF-AE2AB9FE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Skala Likert </a:t>
            </a:r>
            <a:r>
              <a:rPr lang="en-US" dirty="0" err="1"/>
              <a:t>Termasuk</a:t>
            </a:r>
            <a:r>
              <a:rPr lang="en-US" dirty="0"/>
              <a:t> Skala Ordinal </a:t>
            </a:r>
            <a:r>
              <a:rPr lang="en-US" dirty="0" err="1"/>
              <a:t>atau</a:t>
            </a:r>
            <a:r>
              <a:rPr lang="en-US" dirty="0"/>
              <a:t> Interval?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8D627-77EA-8124-7DFB-72FACA4FB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Jawaban</a:t>
            </a:r>
            <a:r>
              <a:rPr lang="en-US" dirty="0"/>
              <a:t> inti:</a:t>
            </a:r>
          </a:p>
          <a:p>
            <a:r>
              <a:rPr lang="en-US" dirty="0"/>
              <a:t>➡️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konseptual</a:t>
            </a:r>
            <a:r>
              <a:rPr lang="en-US" dirty="0"/>
              <a:t> (</a:t>
            </a:r>
            <a:r>
              <a:rPr lang="en-US" dirty="0" err="1"/>
              <a:t>teoretis</a:t>
            </a:r>
            <a:r>
              <a:rPr lang="en-US" dirty="0"/>
              <a:t>): </a:t>
            </a:r>
            <a:r>
              <a:rPr lang="en-US" dirty="0" err="1"/>
              <a:t>skala</a:t>
            </a:r>
            <a:r>
              <a:rPr lang="en-US" dirty="0"/>
              <a:t> Likert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ORDINAL</a:t>
            </a:r>
          </a:p>
          <a:p>
            <a:r>
              <a:rPr lang="en-US" dirty="0"/>
              <a:t>➡️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(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): </a:t>
            </a:r>
            <a:r>
              <a:rPr lang="en-US" dirty="0" err="1"/>
              <a:t>skala</a:t>
            </a:r>
            <a:r>
              <a:rPr lang="en-US" dirty="0"/>
              <a:t> Likert </a:t>
            </a:r>
            <a:r>
              <a:rPr lang="en-US" dirty="0" err="1"/>
              <a:t>sering</a:t>
            </a:r>
            <a:r>
              <a:rPr lang="en-US" dirty="0"/>
              <a:t> DIPERLAKUKAN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INTERVAL</a:t>
            </a:r>
          </a:p>
        </p:txBody>
      </p:sp>
    </p:spTree>
    <p:extLst>
      <p:ext uri="{BB962C8B-B14F-4D97-AF65-F5344CB8AC3E}">
        <p14:creationId xmlns:p14="http://schemas.microsoft.com/office/powerpoint/2010/main" val="2593154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125B11-C8E3-EFA3-5A4A-D9E36DA00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8B6DA-2ED4-6DC9-DA6E-AAECD758E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454" y="591344"/>
            <a:ext cx="5389895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200" b="1" dirty="0" err="1"/>
              <a:t>Secara</a:t>
            </a:r>
            <a:r>
              <a:rPr lang="en-US" sz="2200" b="1" dirty="0"/>
              <a:t> </a:t>
            </a:r>
            <a:r>
              <a:rPr lang="en-US" sz="2200" b="1" dirty="0" err="1"/>
              <a:t>Operasional</a:t>
            </a:r>
            <a:r>
              <a:rPr lang="en-US" sz="2200" b="1" dirty="0"/>
              <a:t> (</a:t>
            </a:r>
            <a:r>
              <a:rPr lang="en-US" sz="2200" b="1" dirty="0" err="1"/>
              <a:t>Praktik</a:t>
            </a:r>
            <a:r>
              <a:rPr lang="en-US" sz="2200" b="1" dirty="0"/>
              <a:t> </a:t>
            </a:r>
            <a:r>
              <a:rPr lang="en-US" sz="2200" b="1" dirty="0" err="1"/>
              <a:t>Ilmu</a:t>
            </a:r>
            <a:r>
              <a:rPr lang="en-US" sz="2200" b="1" dirty="0"/>
              <a:t> </a:t>
            </a:r>
            <a:r>
              <a:rPr lang="en-US" sz="2200" b="1" dirty="0" err="1"/>
              <a:t>Sosial</a:t>
            </a:r>
            <a:r>
              <a:rPr lang="en-US" sz="2200" b="1" dirty="0"/>
              <a:t> &amp; </a:t>
            </a:r>
            <a:r>
              <a:rPr lang="en-US" sz="2200" b="1" dirty="0" err="1"/>
              <a:t>Bisnis</a:t>
            </a:r>
            <a:r>
              <a:rPr lang="en-US" sz="2200" b="1" dirty="0"/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sz="2200" dirty="0"/>
              <a:t>Dalam </a:t>
            </a:r>
            <a:r>
              <a:rPr lang="en-US" sz="2200" dirty="0" err="1"/>
              <a:t>penelitian</a:t>
            </a:r>
            <a:r>
              <a:rPr lang="en-US" sz="2200" dirty="0"/>
              <a:t> </a:t>
            </a:r>
            <a:r>
              <a:rPr lang="en-US" sz="2200" dirty="0" err="1"/>
              <a:t>komunikasi</a:t>
            </a:r>
            <a:r>
              <a:rPr lang="en-US" sz="2200" dirty="0"/>
              <a:t>, </a:t>
            </a:r>
            <a:r>
              <a:rPr lang="en-US" sz="2200" dirty="0" err="1"/>
              <a:t>pemasaran</a:t>
            </a:r>
            <a:r>
              <a:rPr lang="en-US" sz="2200" dirty="0"/>
              <a:t>, dan </a:t>
            </a:r>
            <a:r>
              <a:rPr lang="en-US" sz="2200" dirty="0" err="1"/>
              <a:t>manajemen</a:t>
            </a:r>
            <a:r>
              <a:rPr lang="en-US" sz="2200" dirty="0"/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Skala Likert </a:t>
            </a:r>
            <a:r>
              <a:rPr lang="en-US" sz="2200" b="1" dirty="0"/>
              <a:t>≥ 5 </a:t>
            </a:r>
            <a:r>
              <a:rPr lang="en-US" sz="2200" b="1" dirty="0" err="1"/>
              <a:t>poin</a:t>
            </a:r>
            <a:endParaRPr lang="en-US" sz="22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/>
              <a:t>Terdiri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b="1" dirty="0" err="1"/>
              <a:t>banyak</a:t>
            </a:r>
            <a:r>
              <a:rPr lang="en-US" sz="2200" b="1" dirty="0"/>
              <a:t> item</a:t>
            </a:r>
            <a:endParaRPr lang="en-US" sz="22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Skor </a:t>
            </a:r>
            <a:r>
              <a:rPr lang="en-US" sz="2200" b="1" dirty="0" err="1"/>
              <a:t>dijumlahkan</a:t>
            </a:r>
            <a:r>
              <a:rPr lang="en-US" sz="2200" b="1" dirty="0"/>
              <a:t> </a:t>
            </a:r>
            <a:r>
              <a:rPr lang="en-US" sz="2200" b="1" dirty="0" err="1"/>
              <a:t>atau</a:t>
            </a:r>
            <a:r>
              <a:rPr lang="en-US" sz="2200" b="1" dirty="0"/>
              <a:t> </a:t>
            </a:r>
            <a:r>
              <a:rPr lang="en-US" sz="2200" b="1" dirty="0" err="1"/>
              <a:t>dirata-ratakan</a:t>
            </a:r>
            <a:endParaRPr lang="en-US" sz="22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/>
              <a:t>Distribusi</a:t>
            </a:r>
            <a:r>
              <a:rPr lang="en-US" sz="2200" dirty="0"/>
              <a:t> data </a:t>
            </a:r>
            <a:r>
              <a:rPr lang="en-US" sz="2200" b="1" dirty="0" err="1"/>
              <a:t>mendekati</a:t>
            </a:r>
            <a:r>
              <a:rPr lang="en-US" sz="2200" b="1" dirty="0"/>
              <a:t> normal</a:t>
            </a:r>
            <a:endParaRPr lang="en-US" sz="2200" dirty="0"/>
          </a:p>
          <a:p>
            <a:pPr>
              <a:lnSpc>
                <a:spcPct val="90000"/>
              </a:lnSpc>
              <a:buNone/>
            </a:pPr>
            <a:r>
              <a:rPr lang="en-US" sz="2200" dirty="0"/>
              <a:t>➡️ Maka </a:t>
            </a:r>
            <a:r>
              <a:rPr lang="en-US" sz="2200" dirty="0" err="1"/>
              <a:t>skala</a:t>
            </a:r>
            <a:r>
              <a:rPr lang="en-US" sz="2200" dirty="0"/>
              <a:t> Likert </a:t>
            </a:r>
            <a:r>
              <a:rPr lang="en-US" sz="2200" b="1" dirty="0" err="1"/>
              <a:t>dipandang</a:t>
            </a:r>
            <a:r>
              <a:rPr lang="en-US" sz="2200" b="1" dirty="0"/>
              <a:t> </a:t>
            </a:r>
            <a:r>
              <a:rPr lang="en-US" sz="2200" b="1" dirty="0" err="1"/>
              <a:t>sebagai</a:t>
            </a:r>
            <a:r>
              <a:rPr lang="en-US" sz="2200" b="1" dirty="0"/>
              <a:t> data interval </a:t>
            </a:r>
            <a:r>
              <a:rPr lang="en-US" sz="2200" b="1" dirty="0" err="1"/>
              <a:t>secara</a:t>
            </a:r>
            <a:r>
              <a:rPr lang="en-US" sz="2200" b="1" dirty="0"/>
              <a:t> </a:t>
            </a:r>
            <a:r>
              <a:rPr lang="en-US" sz="2200" b="1" dirty="0" err="1"/>
              <a:t>operasional</a:t>
            </a:r>
            <a:endParaRPr lang="en-US" sz="2200" dirty="0"/>
          </a:p>
          <a:p>
            <a:pPr>
              <a:lnSpc>
                <a:spcPct val="90000"/>
              </a:lnSpc>
              <a:buNone/>
            </a:pPr>
            <a:r>
              <a:rPr lang="en-US" sz="2200" dirty="0" err="1"/>
              <a:t>Inilah</a:t>
            </a:r>
            <a:r>
              <a:rPr lang="en-US" sz="2200" dirty="0"/>
              <a:t> </a:t>
            </a:r>
            <a:r>
              <a:rPr lang="en-US" sz="2200" dirty="0" err="1"/>
              <a:t>dasar</a:t>
            </a:r>
            <a:r>
              <a:rPr lang="en-US" sz="2200" dirty="0"/>
              <a:t> </a:t>
            </a:r>
            <a:r>
              <a:rPr lang="en-US" sz="2200" dirty="0" err="1"/>
              <a:t>penggunaan</a:t>
            </a:r>
            <a:r>
              <a:rPr lang="en-US" sz="2200" dirty="0"/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/>
              <a:t>Regresi</a:t>
            </a:r>
            <a:endParaRPr lang="en-US" sz="22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 err="1"/>
              <a:t>Korelasi</a:t>
            </a:r>
            <a:r>
              <a:rPr lang="en-US" sz="2200" dirty="0"/>
              <a:t> Pearson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Uji t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ANOVA</a:t>
            </a:r>
          </a:p>
          <a:p>
            <a:pPr>
              <a:lnSpc>
                <a:spcPct val="90000"/>
              </a:lnSpc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13315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ED581E-421C-F41E-F03B-DD24C62C1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Contoh dalam Komunikasi Bisnis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9C78B-0D6F-F970-2B81-C4C4F00C8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dirty="0" err="1"/>
              <a:t>Variabel</a:t>
            </a:r>
            <a:r>
              <a:rPr lang="en-US" dirty="0"/>
              <a:t>: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KonsumenDiukur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6 item Likert (1–5)Skor </a:t>
            </a:r>
            <a:r>
              <a:rPr lang="en-US" dirty="0" err="1"/>
              <a:t>dijumlahkan</a:t>
            </a:r>
            <a:r>
              <a:rPr lang="en-US" dirty="0"/>
              <a:t> → </a:t>
            </a:r>
            <a:r>
              <a:rPr lang="en-US" dirty="0" err="1"/>
              <a:t>skor</a:t>
            </a:r>
            <a:r>
              <a:rPr lang="en-US" dirty="0"/>
              <a:t> total </a:t>
            </a:r>
            <a:r>
              <a:rPr lang="en-US" dirty="0" err="1"/>
              <a:t>loyalitas</a:t>
            </a:r>
            <a:endParaRPr lang="en-US" dirty="0"/>
          </a:p>
          <a:p>
            <a:r>
              <a:rPr lang="en-US" dirty="0"/>
              <a:t>➡️ Skor total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interval</a:t>
            </a:r>
          </a:p>
          <a:p>
            <a:r>
              <a:rPr lang="en-US" dirty="0"/>
              <a:t>➡️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parametrik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54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7DB3DF-C216-8412-A1DE-384B24E22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>
                <a:solidFill>
                  <a:srgbClr val="FFFFFF"/>
                </a:solidFill>
              </a:rPr>
              <a:t>Kapan Skala Likert TIDAK Boleh Diperlakukan sebagai Interval?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067E1-0085-9050-9CB9-DB36F913B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dirty="0"/>
              <a:t>❌ Jika: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Item </a:t>
            </a:r>
            <a:r>
              <a:rPr lang="en-US" dirty="0" err="1"/>
              <a:t>tunggal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Skala </a:t>
            </a:r>
            <a:r>
              <a:rPr lang="en-US" dirty="0" err="1"/>
              <a:t>hanya</a:t>
            </a:r>
            <a:r>
              <a:rPr lang="en-US" dirty="0"/>
              <a:t> 2–3 </a:t>
            </a:r>
            <a:r>
              <a:rPr lang="en-US" dirty="0" err="1"/>
              <a:t>poin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Sampel </a:t>
            </a:r>
            <a:r>
              <a:rPr lang="en-US" dirty="0" err="1"/>
              <a:t>kecil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sangat </a:t>
            </a:r>
            <a:r>
              <a:rPr lang="en-US" dirty="0" err="1"/>
              <a:t>tidak</a:t>
            </a:r>
            <a:r>
              <a:rPr lang="en-US" dirty="0"/>
              <a:t> normal</a:t>
            </a:r>
          </a:p>
          <a:p>
            <a:pPr>
              <a:buNone/>
            </a:pPr>
            <a:r>
              <a:rPr lang="en-US" dirty="0"/>
              <a:t>➡️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b="1" dirty="0" err="1"/>
              <a:t>statistik</a:t>
            </a:r>
            <a:r>
              <a:rPr lang="en-US" b="1" dirty="0"/>
              <a:t> non-</a:t>
            </a:r>
            <a:r>
              <a:rPr lang="en-US" b="1" dirty="0" err="1"/>
              <a:t>parametrik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60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728C90-7DEF-07A7-3B3B-A8ABA256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000D0-92EA-0260-3EF2-A9DCC6FA7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en-US" sz="3850"/>
              <a:t>Skala Guttman?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932B6-F94A-860A-5A1C-80D183499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1600" b="1"/>
              <a:t>Skala Guttman</a:t>
            </a:r>
            <a:r>
              <a:rPr lang="en-US" sz="1600"/>
              <a:t> adalah skala pengukuran </a:t>
            </a:r>
            <a:r>
              <a:rPr lang="en-US" sz="1600" b="1"/>
              <a:t>kumulatif</a:t>
            </a:r>
            <a:r>
              <a:rPr lang="en-US" sz="1600"/>
              <a:t> yang biasanya berbentuk </a:t>
            </a:r>
            <a:r>
              <a:rPr lang="en-US" sz="1600" b="1"/>
              <a:t>dikotomis</a:t>
            </a:r>
            <a:r>
              <a:rPr lang="en-US" sz="1600"/>
              <a:t> (Ya/Tidak, Setuju/Tidak Setuju).</a:t>
            </a:r>
          </a:p>
          <a:p>
            <a:pPr>
              <a:lnSpc>
                <a:spcPct val="90000"/>
              </a:lnSpc>
              <a:buNone/>
            </a:pPr>
            <a:r>
              <a:rPr lang="en-US" sz="1600" b="1"/>
              <a:t>Prinsip utama:</a:t>
            </a:r>
            <a:endParaRPr lang="en-US" sz="160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Item disusun </a:t>
            </a:r>
            <a:r>
              <a:rPr lang="en-US" sz="1600" b="1"/>
              <a:t>dari yang paling ringan ke paling kuat</a:t>
            </a:r>
            <a:endParaRPr lang="en-US" sz="160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Jika responden menyetujui item tingkat tinggi, </a:t>
            </a:r>
            <a:r>
              <a:rPr lang="en-US" sz="1600" b="1"/>
              <a:t>diasumsikan menyetujui item di bawahnya</a:t>
            </a:r>
            <a:endParaRPr lang="en-US" sz="1600"/>
          </a:p>
          <a:p>
            <a:pPr>
              <a:lnSpc>
                <a:spcPct val="90000"/>
              </a:lnSpc>
              <a:buNone/>
            </a:pPr>
            <a:r>
              <a:rPr lang="en-US" sz="1600" b="1"/>
              <a:t>Contoh komunikasi bisnis:</a:t>
            </a:r>
            <a:endParaRPr lang="en-US" sz="160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Saya mengetahui brand X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Saya pernah menggunakan brand X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/>
              <a:t>Saya merekomendasikan brand X</a:t>
            </a:r>
          </a:p>
          <a:p>
            <a:pPr>
              <a:lnSpc>
                <a:spcPct val="90000"/>
              </a:lnSpc>
              <a:buNone/>
            </a:pPr>
            <a:r>
              <a:rPr lang="en-US" sz="1600"/>
              <a:t>Jika menjawab “Ya” pada item ke-3 → diasumsikan “Ya” pada item 1 dan 2.</a:t>
            </a:r>
          </a:p>
          <a:p>
            <a:pPr>
              <a:lnSpc>
                <a:spcPct val="90000"/>
              </a:lnSpc>
            </a:pPr>
            <a:endParaRPr lang="en-US" sz="1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Tanabata Tree">
            <a:extLst>
              <a:ext uri="{FF2B5EF4-FFF2-40B4-BE49-F238E27FC236}">
                <a16:creationId xmlns:a16="http://schemas.microsoft.com/office/drawing/2014/main" id="{A40C477A-B6FA-AAA9-B563-76AD26265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969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F0B06-7248-4EE6-985E-0230BB2A3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7B22-A3B4-22B8-9542-E81132623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19E8A-8926-A54C-F8D7-BE2A34058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Skala Guttman </a:t>
            </a:r>
            <a:r>
              <a:rPr lang="en-US" b="1" dirty="0" err="1"/>
              <a:t>Termasuk</a:t>
            </a:r>
            <a:r>
              <a:rPr lang="en-US" b="1" dirty="0"/>
              <a:t> Skala Apa?</a:t>
            </a:r>
          </a:p>
          <a:p>
            <a:pPr>
              <a:buNone/>
            </a:pPr>
            <a:r>
              <a:rPr lang="en-US" dirty="0"/>
              <a:t>➡️ </a:t>
            </a:r>
            <a:r>
              <a:rPr lang="en-US" b="1" dirty="0"/>
              <a:t>Skala Ordinal (</a:t>
            </a:r>
            <a:r>
              <a:rPr lang="en-US" b="1" dirty="0" err="1"/>
              <a:t>kumulatif</a:t>
            </a:r>
            <a:r>
              <a:rPr lang="en-US" b="1" dirty="0"/>
              <a:t>)</a:t>
            </a:r>
            <a:br>
              <a:rPr lang="en-US" dirty="0"/>
            </a:br>
            <a:r>
              <a:rPr lang="en-US" dirty="0"/>
              <a:t>Karena: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Ada </a:t>
            </a:r>
            <a:r>
              <a:rPr lang="en-US" dirty="0" err="1"/>
              <a:t>urutan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Tidak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yang </a:t>
            </a:r>
            <a:r>
              <a:rPr lang="en-US" dirty="0" err="1"/>
              <a:t>pasti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dikotomis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26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CEF53-AB1B-F512-EE1C-4E73AB134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E5AF5-B7FF-3322-D62B-74C333E5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54230-799C-5008-9EA6-1F7B69DC1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/>
              <a:t>Apakah</a:t>
            </a:r>
            <a:r>
              <a:rPr lang="en-US" b="1" dirty="0"/>
              <a:t> Skala Guttman Bisa </a:t>
            </a:r>
            <a:r>
              <a:rPr lang="en-US" b="1" dirty="0" err="1"/>
              <a:t>Dianalisis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Statistik</a:t>
            </a:r>
            <a:r>
              <a:rPr lang="en-US" b="1" dirty="0"/>
              <a:t>?</a:t>
            </a:r>
          </a:p>
          <a:p>
            <a:pPr>
              <a:buNone/>
            </a:pPr>
            <a:r>
              <a:rPr lang="en-US" b="1" dirty="0" err="1"/>
              <a:t>Jawaban</a:t>
            </a:r>
            <a:r>
              <a:rPr lang="en-US" b="1" dirty="0"/>
              <a:t> </a:t>
            </a:r>
            <a:r>
              <a:rPr lang="en-US" b="1" dirty="0" err="1"/>
              <a:t>singkat</a:t>
            </a:r>
            <a:r>
              <a:rPr lang="en-US" b="1" dirty="0"/>
              <a:t>:</a:t>
            </a:r>
          </a:p>
          <a:p>
            <a:pPr>
              <a:buNone/>
            </a:pPr>
            <a:r>
              <a:rPr lang="en-US" dirty="0"/>
              <a:t>✔️ </a:t>
            </a:r>
            <a:r>
              <a:rPr lang="en-US" b="1" dirty="0"/>
              <a:t>BISA </a:t>
            </a:r>
            <a:r>
              <a:rPr lang="en-US" b="1" dirty="0" err="1"/>
              <a:t>dianalisis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statistik</a:t>
            </a:r>
            <a:br>
              <a:rPr lang="en-US" dirty="0"/>
            </a:br>
            <a:r>
              <a:rPr lang="en-US" dirty="0"/>
              <a:t>❌ </a:t>
            </a:r>
            <a:r>
              <a:rPr lang="en-US" b="1" dirty="0"/>
              <a:t>TIDAK IDEAL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statistik</a:t>
            </a:r>
            <a:r>
              <a:rPr lang="en-US" b="1" dirty="0"/>
              <a:t> </a:t>
            </a:r>
            <a:r>
              <a:rPr lang="en-US" b="1" dirty="0" err="1"/>
              <a:t>parametrik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385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AC187-CCDE-9F5B-5620-BED0BD8D4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2EB82-884C-7AA8-BAF1-92A0E3F2D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31697-0FAA-BC42-44F1-709F77E7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/>
              <a:t>Statistik</a:t>
            </a:r>
            <a:r>
              <a:rPr lang="en-US" b="1" dirty="0"/>
              <a:t> yang TEPAT </a:t>
            </a:r>
            <a:r>
              <a:rPr lang="en-US" b="1" dirty="0" err="1"/>
              <a:t>untuk</a:t>
            </a:r>
            <a:r>
              <a:rPr lang="en-US" b="1" dirty="0"/>
              <a:t> Skala Guttman</a:t>
            </a:r>
          </a:p>
          <a:p>
            <a:pPr>
              <a:buNone/>
            </a:pPr>
            <a:r>
              <a:rPr lang="en-US" b="1" dirty="0"/>
              <a:t>4.1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Deskriptif</a:t>
            </a:r>
            <a:endParaRPr lang="en-US" b="1" dirty="0"/>
          </a:p>
          <a:p>
            <a:pPr>
              <a:buNone/>
            </a:pPr>
            <a:r>
              <a:rPr lang="en-US" dirty="0"/>
              <a:t>✔️ Sangat </a:t>
            </a:r>
            <a:r>
              <a:rPr lang="en-US" dirty="0" err="1"/>
              <a:t>boleh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Frekuensi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Persentase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Skor </a:t>
            </a:r>
            <a:r>
              <a:rPr lang="en-US" dirty="0" err="1"/>
              <a:t>kumulatif</a:t>
            </a:r>
            <a:endParaRPr lang="en-US" dirty="0"/>
          </a:p>
          <a:p>
            <a:pPr>
              <a:buNone/>
            </a:pPr>
            <a:r>
              <a:rPr lang="en-US" b="1" dirty="0"/>
              <a:t>Contoh: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80%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Rata-rata </a:t>
            </a:r>
            <a:r>
              <a:rPr lang="en-US" dirty="0" err="1"/>
              <a:t>skor</a:t>
            </a:r>
            <a:r>
              <a:rPr lang="en-US" dirty="0"/>
              <a:t> </a:t>
            </a:r>
            <a:r>
              <a:rPr lang="en-US" dirty="0" err="1"/>
              <a:t>adopsi</a:t>
            </a:r>
            <a:r>
              <a:rPr lang="en-US" dirty="0"/>
              <a:t> brand = 3 </a:t>
            </a:r>
            <a:r>
              <a:rPr lang="en-US" dirty="0" err="1"/>
              <a:t>dari</a:t>
            </a:r>
            <a:r>
              <a:rPr lang="en-US" dirty="0"/>
              <a:t> 5 </a:t>
            </a:r>
            <a:r>
              <a:rPr lang="en-US" dirty="0" err="1"/>
              <a:t>tahap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89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FD657-AFB1-3C9A-08F8-8617082B7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B571-5054-44A9-3D03-3DF69E2FC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B23AD-1B63-F809-5EB5-85493D7E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Statistik</a:t>
            </a:r>
            <a:r>
              <a:rPr lang="en-US" dirty="0"/>
              <a:t> Non-</a:t>
            </a:r>
            <a:r>
              <a:rPr lang="en-US" dirty="0" err="1"/>
              <a:t>Parametrik</a:t>
            </a:r>
            <a:r>
              <a:rPr lang="en-US" dirty="0"/>
              <a:t> (Paling Aman)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554CB0E-34EB-1035-DA6F-A96C71EE7CD5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585545"/>
          <a:ext cx="8229600" cy="200915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95388278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764749546"/>
                    </a:ext>
                  </a:extLst>
                </a:gridCol>
              </a:tblGrid>
              <a:tr h="502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Tujuan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Teknik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574544"/>
                  </a:ext>
                </a:extLst>
              </a:tr>
              <a:tr h="502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Hubungan antarvariabel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Spearman Rank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499564"/>
                  </a:ext>
                </a:extLst>
              </a:tr>
              <a:tr h="502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Perbedaan 2 kelompok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Mann–Whitney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848795"/>
                  </a:ext>
                </a:extLst>
              </a:tr>
              <a:tr h="502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Perbedaan &gt; 2 kelompok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Kruskal–Wallis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032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76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DF70AA-EA34-8D99-D654-476C92003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endParaRPr lang="en-US" sz="35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AADA3-29DB-BE61-2907-E4AF64D47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r>
              <a:rPr lang="en-US" sz="1900" b="1"/>
              <a:t>Pengukuran variabel</a:t>
            </a:r>
            <a:r>
              <a:rPr lang="en-US" sz="1900"/>
              <a:t> adalah proses pemberian </a:t>
            </a:r>
            <a:r>
              <a:rPr lang="en-US" sz="1900" b="1"/>
              <a:t>angka atau kategori</a:t>
            </a:r>
            <a:r>
              <a:rPr lang="en-US" sz="1900"/>
              <a:t> terhadap suatu konsep/variabel berdasarkan </a:t>
            </a:r>
            <a:r>
              <a:rPr lang="en-US" sz="1900" b="1"/>
              <a:t>aturan tertentu</a:t>
            </a:r>
            <a:r>
              <a:rPr lang="en-US" sz="1900"/>
              <a:t> agar dapat dianalisis secara statistik.</a:t>
            </a:r>
          </a:p>
          <a:p>
            <a:r>
              <a:rPr lang="en-US" sz="1900"/>
              <a:t>➡️ Tujuan utama pengukuran:</a:t>
            </a:r>
          </a:p>
          <a:p>
            <a:r>
              <a:rPr lang="en-US" sz="1900"/>
              <a:t>Mengubah konsep abstrak menjadi </a:t>
            </a:r>
            <a:r>
              <a:rPr lang="en-US" sz="1900" b="1"/>
              <a:t>data empiris</a:t>
            </a:r>
            <a:endParaRPr lang="en-US" sz="1900"/>
          </a:p>
          <a:p>
            <a:r>
              <a:rPr lang="en-US" sz="1900"/>
              <a:t>Memastikan data </a:t>
            </a:r>
            <a:r>
              <a:rPr lang="en-US" sz="1900" b="1"/>
              <a:t>valid, reliabel, dan dapat dianalisis</a:t>
            </a:r>
            <a:endParaRPr lang="en-US" sz="1900"/>
          </a:p>
          <a:p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1096920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4AFEBF-4CFD-3239-F31F-83254EE6C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12957E-D4DF-3D6F-8E64-7A7253CB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400"/>
              <a:t>Analisis Khusus Skala Guttman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1613D-149F-B758-2B5E-D6C0A5F3F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100"/>
              <a:t>Digunakan untuk </a:t>
            </a:r>
            <a:r>
              <a:rPr lang="en-US" sz="2100" b="1"/>
              <a:t>menguji apakah skala benar-benar kumulatif</a:t>
            </a:r>
            <a:r>
              <a:rPr lang="en-US" sz="2100"/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100" b="1"/>
              <a:t>Coefficient of Reproducibility (CR)</a:t>
            </a:r>
            <a:endParaRPr lang="en-US" sz="2100"/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100"/>
              <a:t>CR ≥ 0,90 → skala baik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100" b="1"/>
              <a:t>Coefficient of Scalability (CS)</a:t>
            </a:r>
            <a:endParaRPr lang="en-US" sz="2100"/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100"/>
              <a:t>CS ≥ 0,60 → skala memadai</a:t>
            </a:r>
          </a:p>
          <a:p>
            <a:pPr>
              <a:lnSpc>
                <a:spcPct val="90000"/>
              </a:lnSpc>
              <a:buNone/>
            </a:pPr>
            <a:r>
              <a:rPr lang="en-US" sz="2100"/>
              <a:t>📌 Ini justru </a:t>
            </a:r>
            <a:r>
              <a:rPr lang="en-US" sz="2100" b="1"/>
              <a:t>ciri khas analisis Guttman</a:t>
            </a:r>
            <a:r>
              <a:rPr lang="en-US" sz="2100"/>
              <a:t>, bukan uji parametrik.</a:t>
            </a:r>
          </a:p>
          <a:p>
            <a:pPr>
              <a:lnSpc>
                <a:spcPct val="90000"/>
              </a:lnSpc>
            </a:pP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3664307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9F58E-078D-9431-2B2B-7EF3F8B76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EA72AA-75C7-40C8-4D67-BDE1CBF2D7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765901"/>
          <a:ext cx="8229600" cy="21945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98903909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89646007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205662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Skala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Parametrik?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Statistik Tepat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917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Nominal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Chi-square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9404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Ordinal (Likert)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✔️ bersyarat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Regresi / Pearson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411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Guttman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Spearman / Deskriptif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7914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Interval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✔️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Parametrik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4618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Rasio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✔️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Parametrik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81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530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62482F4-5DC9-5BF4-DC66-5BB8C2821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Kesimpulan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5BF721C-5D23-DD48-0418-D000065FF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730641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77170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D049FC-7343-DE3E-FA50-034CC8A74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Kesalahan Umum dalam Pengukuran Variabel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A2D84-0F0E-08F7-CA48-E79F3739F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endParaRPr lang="en-US" dirty="0"/>
          </a:p>
          <a:p>
            <a:r>
              <a:rPr lang="en-US" dirty="0"/>
              <a:t>Skala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tepat</a:t>
            </a:r>
            <a:endParaRPr lang="en-US" dirty="0"/>
          </a:p>
          <a:p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ambigu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ganda</a:t>
            </a:r>
            <a:endParaRPr lang="en-US" dirty="0"/>
          </a:p>
          <a:p>
            <a:r>
              <a:rPr lang="en-US" dirty="0" err="1"/>
              <a:t>Mencampur</a:t>
            </a:r>
            <a:r>
              <a:rPr lang="en-US" dirty="0"/>
              <a:t> data nominal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parametrik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0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0E833-19C1-D94C-083B-472388456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581" y="685800"/>
            <a:ext cx="3264837" cy="1474666"/>
          </a:xfrm>
        </p:spPr>
        <p:txBody>
          <a:bodyPr anchor="b">
            <a:normAutofit/>
          </a:bodyPr>
          <a:lstStyle/>
          <a:p>
            <a:r>
              <a:rPr lang="en-US" sz="2800">
                <a:solidFill>
                  <a:srgbClr val="595959"/>
                </a:solidFill>
              </a:rPr>
              <a:t>3.1 Skala Nominal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F5ED2-13AC-CFED-D88D-DEA0421ED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81" y="2447337"/>
            <a:ext cx="3264837" cy="3770434"/>
          </a:xfrm>
        </p:spPr>
        <p:txBody>
          <a:bodyPr anchor="t">
            <a:normAutofit/>
          </a:bodyPr>
          <a:lstStyle/>
          <a:p>
            <a:r>
              <a:rPr lang="en-US" sz="1700">
                <a:solidFill>
                  <a:srgbClr val="595959"/>
                </a:solidFill>
              </a:rPr>
              <a:t>Ciri utama: hanya membedakan kategori, tanpa urutan</a:t>
            </a:r>
          </a:p>
          <a:p>
            <a:endParaRPr lang="en-US" sz="1700">
              <a:solidFill>
                <a:srgbClr val="595959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058F616-AD2F-6EE3-158F-092532D966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396869"/>
              </p:ext>
            </p:extLst>
          </p:nvPr>
        </p:nvGraphicFramePr>
        <p:xfrm>
          <a:off x="5086350" y="2347430"/>
          <a:ext cx="3597793" cy="2208713"/>
        </p:xfrm>
        <a:graphic>
          <a:graphicData uri="http://schemas.openxmlformats.org/drawingml/2006/table">
            <a:tbl>
              <a:tblPr/>
              <a:tblGrid>
                <a:gridCol w="1843571">
                  <a:extLst>
                    <a:ext uri="{9D8B030D-6E8A-4147-A177-3AD203B41FA5}">
                      <a16:colId xmlns:a16="http://schemas.microsoft.com/office/drawing/2014/main" val="40790255"/>
                    </a:ext>
                  </a:extLst>
                </a:gridCol>
                <a:gridCol w="1754222">
                  <a:extLst>
                    <a:ext uri="{9D8B030D-6E8A-4147-A177-3AD203B41FA5}">
                      <a16:colId xmlns:a16="http://schemas.microsoft.com/office/drawing/2014/main" val="2796586491"/>
                    </a:ext>
                  </a:extLst>
                </a:gridCol>
              </a:tblGrid>
              <a:tr h="471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Karakteristik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Keterangan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232651"/>
                  </a:ext>
                </a:extLst>
              </a:tr>
              <a:tr h="471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Kategori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Ya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299597"/>
                  </a:ext>
                </a:extLst>
              </a:tr>
              <a:tr h="471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Urutan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Tidak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6107812"/>
                  </a:ext>
                </a:extLst>
              </a:tr>
              <a:tr h="7934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Operasi matematika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Tidak bisa</a:t>
                      </a:r>
                    </a:p>
                  </a:txBody>
                  <a:tcPr marL="107219" marR="107219" marT="53609" marB="536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037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896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00B27E6-D0AD-7377-76A7-D4866EC3651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1000" r="-1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055E47-C5E8-9A9F-DAA5-E88AF6D9A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F918D6-9348-442C-25E0-2AA4F64EDE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21255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7237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5B5E-5496-FF60-FDB3-C639E01F0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3.2 Skala Ordinal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612FD-4833-DC0A-8B51-B8872E324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08283"/>
          </a:xfrm>
        </p:spPr>
        <p:txBody>
          <a:bodyPr/>
          <a:lstStyle/>
          <a:p>
            <a:r>
              <a:rPr lang="en-US" dirty="0"/>
              <a:t>Ciri </a:t>
            </a:r>
            <a:r>
              <a:rPr lang="en-US" dirty="0" err="1"/>
              <a:t>utama</a:t>
            </a:r>
            <a:r>
              <a:rPr lang="en-US" dirty="0"/>
              <a:t>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pasti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519930-CF04-926D-7808-BBBEA0870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071561"/>
              </p:ext>
            </p:extLst>
          </p:nvPr>
        </p:nvGraphicFramePr>
        <p:xfrm>
          <a:off x="457200" y="2863647"/>
          <a:ext cx="8229600" cy="14630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87870924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1729380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Karakteristik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Keterangan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768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Kategori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014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Urutan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352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Jarak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Tidak </a:t>
                      </a:r>
                      <a:r>
                        <a:rPr lang="en-US" dirty="0" err="1"/>
                        <a:t>diketahui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0073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E05C279-6050-2344-804B-A19C1C48F5EB}"/>
              </a:ext>
            </a:extLst>
          </p:cNvPr>
          <p:cNvSpPr txBox="1"/>
          <p:nvPr/>
        </p:nvSpPr>
        <p:spPr>
          <a:xfrm>
            <a:off x="457200" y="4643028"/>
            <a:ext cx="8229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Contoh </a:t>
            </a:r>
            <a:r>
              <a:rPr lang="en-US" dirty="0" err="1"/>
              <a:t>variabel</a:t>
            </a:r>
            <a:r>
              <a:rPr lang="en-US" dirty="0"/>
              <a:t>:</a:t>
            </a:r>
          </a:p>
          <a:p>
            <a:r>
              <a:rPr lang="en-US" dirty="0"/>
              <a:t>Tingkat </a:t>
            </a:r>
            <a:r>
              <a:rPr lang="en-US" dirty="0" err="1"/>
              <a:t>kepuasan</a:t>
            </a:r>
            <a:endParaRPr lang="en-US" dirty="0"/>
          </a:p>
          <a:p>
            <a:r>
              <a:rPr lang="en-US" dirty="0"/>
              <a:t>Tingkat Pendidikan</a:t>
            </a:r>
          </a:p>
          <a:p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layanan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14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635" y="685800"/>
            <a:ext cx="8100729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A57CF3-0B27-F2CA-428F-91D20576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040" y="1261137"/>
            <a:ext cx="6719920" cy="888360"/>
          </a:xfrm>
        </p:spPr>
        <p:txBody>
          <a:bodyPr anchor="b">
            <a:normAutofit/>
          </a:bodyPr>
          <a:lstStyle/>
          <a:p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86A26-C48C-8893-0BA7-2D78A5F49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040" y="2427383"/>
            <a:ext cx="6719919" cy="3169482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en-US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Cara mengukur:</a:t>
            </a:r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Skala peringkat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Skala Likert sederhana</a:t>
            </a:r>
          </a:p>
          <a:p>
            <a:pPr>
              <a:buNone/>
            </a:pPr>
            <a:r>
              <a:rPr lang="en-US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Contoh item:</a:t>
            </a:r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Tingkat kepuasan Anda terhadap layanan informasi:</a:t>
            </a:r>
            <a:b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700">
                <a:solidFill>
                  <a:schemeClr val="tx1">
                    <a:lumMod val="65000"/>
                    <a:lumOff val="35000"/>
                  </a:schemeClr>
                </a:solidFill>
              </a:rPr>
              <a:t>☐ Sangat tidak puas ☐ Tidak puas ☐ Puas ☐ Sangat puas</a:t>
            </a:r>
          </a:p>
          <a:p>
            <a:endParaRPr lang="en-US" sz="1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80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608E1A-5E6D-6DA2-BFF8-6916016D6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581" y="685800"/>
            <a:ext cx="3264837" cy="1474666"/>
          </a:xfrm>
        </p:spPr>
        <p:txBody>
          <a:bodyPr anchor="b">
            <a:normAutofit/>
          </a:bodyPr>
          <a:lstStyle/>
          <a:p>
            <a:r>
              <a:rPr lang="en-US" sz="2800">
                <a:solidFill>
                  <a:srgbClr val="595959"/>
                </a:solidFill>
              </a:rPr>
              <a:t>3.3 Skala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8EEE-C865-FF83-1D21-C093A60AE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81" y="2447337"/>
            <a:ext cx="3264837" cy="3770434"/>
          </a:xfrm>
        </p:spPr>
        <p:txBody>
          <a:bodyPr anchor="t">
            <a:normAutofit/>
          </a:bodyPr>
          <a:lstStyle/>
          <a:p>
            <a:r>
              <a:rPr lang="en-US" sz="1700">
                <a:solidFill>
                  <a:srgbClr val="595959"/>
                </a:solidFill>
              </a:rPr>
              <a:t>Ciri utama: memiliki urutan dan jarak yang sama, tetapi tidak memiliki nol mutlak</a:t>
            </a:r>
          </a:p>
          <a:p>
            <a:endParaRPr lang="en-US" sz="1700">
              <a:solidFill>
                <a:srgbClr val="595959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4E3E10-FCFF-A4EE-E84C-C46325571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589932"/>
              </p:ext>
            </p:extLst>
          </p:nvPr>
        </p:nvGraphicFramePr>
        <p:xfrm>
          <a:off x="5086350" y="2529106"/>
          <a:ext cx="3597793" cy="1845360"/>
        </p:xfrm>
        <a:graphic>
          <a:graphicData uri="http://schemas.openxmlformats.org/drawingml/2006/table">
            <a:tbl>
              <a:tblPr/>
              <a:tblGrid>
                <a:gridCol w="1843949">
                  <a:extLst>
                    <a:ext uri="{9D8B030D-6E8A-4147-A177-3AD203B41FA5}">
                      <a16:colId xmlns:a16="http://schemas.microsoft.com/office/drawing/2014/main" val="3879354184"/>
                    </a:ext>
                  </a:extLst>
                </a:gridCol>
                <a:gridCol w="1753844">
                  <a:extLst>
                    <a:ext uri="{9D8B030D-6E8A-4147-A177-3AD203B41FA5}">
                      <a16:colId xmlns:a16="http://schemas.microsoft.com/office/drawing/2014/main" val="1405998304"/>
                    </a:ext>
                  </a:extLst>
                </a:gridCol>
              </a:tblGrid>
              <a:tr h="461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Karakteristik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Keterangan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2371265"/>
                  </a:ext>
                </a:extLst>
              </a:tr>
              <a:tr h="461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Urutan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Ya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221980"/>
                  </a:ext>
                </a:extLst>
              </a:tr>
              <a:tr h="461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Jarak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Sama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147087"/>
                  </a:ext>
                </a:extLst>
              </a:tr>
              <a:tr h="461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Nol absolut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/>
                        <a:t>Tidak</a:t>
                      </a:r>
                    </a:p>
                  </a:txBody>
                  <a:tcPr marL="109369" marR="109369" marT="54685" marB="54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9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144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635" y="685800"/>
            <a:ext cx="8100729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EF15EF-BD27-F5D6-4B65-67DDCB571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040" y="1261137"/>
            <a:ext cx="6719920" cy="888360"/>
          </a:xfrm>
        </p:spPr>
        <p:txBody>
          <a:bodyPr anchor="b">
            <a:normAutofit/>
          </a:bodyPr>
          <a:lstStyle/>
          <a:p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83D0C-9423-1C96-1FD8-826215B4D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040" y="2427383"/>
            <a:ext cx="6719919" cy="3169482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Contoh variabel:</a:t>
            </a:r>
            <a:endParaRPr 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Skor sikap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Skor persepsi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Skor citra brand</a:t>
            </a:r>
          </a:p>
          <a:p>
            <a:pPr>
              <a:lnSpc>
                <a:spcPct val="90000"/>
              </a:lnSpc>
              <a:buNone/>
            </a:pPr>
            <a:r>
              <a:rPr lang="en-US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Cara mengukur:</a:t>
            </a:r>
            <a:endParaRPr 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Skala Likert (1–5 atau 1–7)</a:t>
            </a:r>
          </a:p>
          <a:p>
            <a:pPr>
              <a:lnSpc>
                <a:spcPct val="90000"/>
              </a:lnSpc>
              <a:buNone/>
            </a:pPr>
            <a:r>
              <a:rPr lang="en-US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Contoh item Likert:</a:t>
            </a:r>
            <a:endParaRPr 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Saya percaya terhadap informasi yang disampaikan oleh brand X</a:t>
            </a:r>
            <a:b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1 (Sangat tidak setuju) – 5 (Sangat setuju)</a:t>
            </a:r>
          </a:p>
          <a:p>
            <a:pPr>
              <a:lnSpc>
                <a:spcPct val="90000"/>
              </a:lnSpc>
              <a:buNone/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📌 </a:t>
            </a:r>
            <a:r>
              <a:rPr lang="en-US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Catatan penting untuk mahasiswa:</a:t>
            </a:r>
            <a:b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Walaupun skala Likert secara teori ordinal, </a:t>
            </a:r>
            <a:r>
              <a:rPr lang="en-US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dalam penelitian kuantitatif sering diperlakukan sebagai interval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 agar dapat dianalisis dengan statistik parametrik.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843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9768"/>
            <a:ext cx="9151630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BD08982-0C61-3206-AE50-7621F991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518" y="301843"/>
            <a:ext cx="7857832" cy="1003532"/>
          </a:xfrm>
        </p:spPr>
        <p:txBody>
          <a:bodyPr anchor="ctr"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3.4 Skala Rasio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B74B5-178A-8E32-089C-EAB8FCBB0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2308124"/>
            <a:ext cx="3769302" cy="3673576"/>
          </a:xfrm>
        </p:spPr>
        <p:txBody>
          <a:bodyPr>
            <a:normAutofit/>
          </a:bodyPr>
          <a:lstStyle/>
          <a:p>
            <a:r>
              <a:rPr lang="fi-FI" sz="1700" b="1"/>
              <a:t>Ciri utama:</a:t>
            </a:r>
            <a:r>
              <a:rPr lang="fi-FI" sz="1700"/>
              <a:t> memiliki </a:t>
            </a:r>
            <a:r>
              <a:rPr lang="fi-FI" sz="1700" b="1"/>
              <a:t>nol mutlak</a:t>
            </a:r>
            <a:r>
              <a:rPr lang="fi-FI" sz="1700"/>
              <a:t>, semua operasi matematika bisa dilakukan</a:t>
            </a:r>
          </a:p>
          <a:p>
            <a:endParaRPr lang="en-US" sz="17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6B79B5-5105-AFEF-3E00-D76A2BAF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426115"/>
              </p:ext>
            </p:extLst>
          </p:nvPr>
        </p:nvGraphicFramePr>
        <p:xfrm>
          <a:off x="5088193" y="2990542"/>
          <a:ext cx="3398583" cy="2308740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1739515">
                  <a:extLst>
                    <a:ext uri="{9D8B030D-6E8A-4147-A177-3AD203B41FA5}">
                      <a16:colId xmlns:a16="http://schemas.microsoft.com/office/drawing/2014/main" val="648571641"/>
                    </a:ext>
                  </a:extLst>
                </a:gridCol>
                <a:gridCol w="1659068">
                  <a:extLst>
                    <a:ext uri="{9D8B030D-6E8A-4147-A177-3AD203B41FA5}">
                      <a16:colId xmlns:a16="http://schemas.microsoft.com/office/drawing/2014/main" val="2630919208"/>
                    </a:ext>
                  </a:extLst>
                </a:gridCol>
              </a:tblGrid>
              <a:tr h="5771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Karakteristik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Keterangan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595843"/>
                  </a:ext>
                </a:extLst>
              </a:tr>
              <a:tr h="5771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Urutan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Ya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285366"/>
                  </a:ext>
                </a:extLst>
              </a:tr>
              <a:tr h="5771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Jarak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Sama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41171"/>
                  </a:ext>
                </a:extLst>
              </a:tr>
              <a:tr h="5771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Nol absolut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Ya</a:t>
                      </a:r>
                    </a:p>
                  </a:txBody>
                  <a:tcPr marL="158523" marR="121940" marT="121940" marB="12194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072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42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824</Words>
  <Application>Microsoft Office PowerPoint</Application>
  <PresentationFormat>On-screen Show (4:3)</PresentationFormat>
  <Paragraphs>173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Pengukuran Variabel</vt:lpstr>
      <vt:lpstr>PowerPoint Presentation</vt:lpstr>
      <vt:lpstr>3.1 Skala Nominal</vt:lpstr>
      <vt:lpstr>PowerPoint Presentation</vt:lpstr>
      <vt:lpstr>3.2 Skala Ordinal</vt:lpstr>
      <vt:lpstr>PowerPoint Presentation</vt:lpstr>
      <vt:lpstr>3.3 Skala Interval</vt:lpstr>
      <vt:lpstr>PowerPoint Presentation</vt:lpstr>
      <vt:lpstr>3.4 Skala Rasio</vt:lpstr>
      <vt:lpstr>PowerPoint Presentation</vt:lpstr>
      <vt:lpstr>Skala Likert Termasuk Skala Ordinal atau Interval?</vt:lpstr>
      <vt:lpstr>PowerPoint Presentation</vt:lpstr>
      <vt:lpstr>Contoh dalam Komunikasi Bisnis</vt:lpstr>
      <vt:lpstr>Kapan Skala Likert TIDAK Boleh Diperlakukan sebagai Interval?</vt:lpstr>
      <vt:lpstr>Skala Guttman?</vt:lpstr>
      <vt:lpstr>PowerPoint Presentation</vt:lpstr>
      <vt:lpstr>PowerPoint Presentation</vt:lpstr>
      <vt:lpstr>PowerPoint Presentation</vt:lpstr>
      <vt:lpstr>PowerPoint Presentation</vt:lpstr>
      <vt:lpstr>Analisis Khusus Skala Guttman</vt:lpstr>
      <vt:lpstr>PowerPoint Presentation</vt:lpstr>
      <vt:lpstr>Kesimpulan</vt:lpstr>
      <vt:lpstr>Kesalahan Umum dalam Pengukuran Variabel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ikomw</dc:creator>
  <cp:keywords/>
  <dc:description>generated using python-pptx</dc:description>
  <cp:lastModifiedBy>ikom.windows@gmail.com</cp:lastModifiedBy>
  <cp:revision>3</cp:revision>
  <dcterms:created xsi:type="dcterms:W3CDTF">2013-01-27T09:14:16Z</dcterms:created>
  <dcterms:modified xsi:type="dcterms:W3CDTF">2025-12-20T00:10:06Z</dcterms:modified>
  <cp:category/>
</cp:coreProperties>
</file>